
<file path=[Content_Types].xml><?xml version="1.0" encoding="utf-8"?>
<Types xmlns="http://schemas.openxmlformats.org/package/2006/content-types">
  <Default Extension="png" ContentType="image/png"/>
  <Default Extension="jfif" ContentType="image/jpe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8" r:id="rId1"/>
  </p:sldMasterIdLst>
  <p:notesMasterIdLst>
    <p:notesMasterId r:id="rId44"/>
  </p:notesMasterIdLst>
  <p:sldIdLst>
    <p:sldId id="257" r:id="rId2"/>
    <p:sldId id="258" r:id="rId3"/>
    <p:sldId id="259" r:id="rId4"/>
    <p:sldId id="263" r:id="rId5"/>
    <p:sldId id="281" r:id="rId6"/>
    <p:sldId id="338" r:id="rId7"/>
    <p:sldId id="339" r:id="rId8"/>
    <p:sldId id="307" r:id="rId9"/>
    <p:sldId id="354" r:id="rId10"/>
    <p:sldId id="355" r:id="rId11"/>
    <p:sldId id="353" r:id="rId12"/>
    <p:sldId id="356" r:id="rId13"/>
    <p:sldId id="357" r:id="rId14"/>
    <p:sldId id="340" r:id="rId15"/>
    <p:sldId id="282" r:id="rId16"/>
    <p:sldId id="341" r:id="rId17"/>
    <p:sldId id="358" r:id="rId18"/>
    <p:sldId id="359" r:id="rId19"/>
    <p:sldId id="372" r:id="rId20"/>
    <p:sldId id="371" r:id="rId21"/>
    <p:sldId id="373" r:id="rId22"/>
    <p:sldId id="375" r:id="rId23"/>
    <p:sldId id="376" r:id="rId24"/>
    <p:sldId id="377" r:id="rId25"/>
    <p:sldId id="379" r:id="rId26"/>
    <p:sldId id="312" r:id="rId27"/>
    <p:sldId id="388" r:id="rId28"/>
    <p:sldId id="394" r:id="rId29"/>
    <p:sldId id="381" r:id="rId30"/>
    <p:sldId id="380" r:id="rId31"/>
    <p:sldId id="389" r:id="rId32"/>
    <p:sldId id="390" r:id="rId33"/>
    <p:sldId id="393" r:id="rId34"/>
    <p:sldId id="385" r:id="rId35"/>
    <p:sldId id="387" r:id="rId36"/>
    <p:sldId id="395" r:id="rId37"/>
    <p:sldId id="316" r:id="rId38"/>
    <p:sldId id="382" r:id="rId39"/>
    <p:sldId id="280" r:id="rId40"/>
    <p:sldId id="343" r:id="rId41"/>
    <p:sldId id="344" r:id="rId42"/>
    <p:sldId id="267" r:id="rId43"/>
  </p:sldIdLst>
  <p:sldSz cx="12192000" cy="6858000"/>
  <p:notesSz cx="6858000" cy="9144000"/>
  <p:embeddedFontLst>
    <p:embeddedFont>
      <p:font typeface="휴먼편지체" panose="02030504000101010101" pitchFamily="18" charset="-127"/>
      <p:regular r:id="rId45"/>
    </p:embeddedFont>
    <p:embeddedFont>
      <p:font typeface="함초롬바탕" panose="02030604000101010101" pitchFamily="18" charset="-127"/>
      <p:regular r:id="rId46"/>
      <p:bold r:id="rId47"/>
    </p:embeddedFont>
    <p:embeddedFont>
      <p:font typeface="HY헤드라인M" panose="02030600000101010101" pitchFamily="18" charset="-127"/>
      <p:regular r:id="rId48"/>
    </p:embeddedFont>
    <p:embeddedFont>
      <p:font typeface="맑은 고딕" panose="020B0503020000020004" pitchFamily="50" charset="-127"/>
      <p:regular r:id="rId49"/>
      <p:bold r:id="rId50"/>
    </p:embeddedFont>
    <p:embeddedFont>
      <p:font typeface="HY바다M" panose="020B0600000101010101" charset="-127"/>
      <p:regular r:id="rId51"/>
    </p:embeddedFont>
    <p:embeddedFont>
      <p:font typeface="휴먼엑스포" panose="02030504000101010101" pitchFamily="18" charset="-127"/>
      <p:regular r:id="rId52"/>
    </p:embeddedFont>
    <p:embeddedFont>
      <p:font typeface="HY목각파임B" panose="02030600000101010101" pitchFamily="18" charset="-127"/>
      <p:regular r:id="rId53"/>
    </p:embeddedFont>
    <p:embeddedFont>
      <p:font typeface="HY견고딕" panose="02030600000101010101" pitchFamily="18" charset="-127"/>
      <p:regular r:id="rId54"/>
    </p:embeddedFont>
    <p:embeddedFont>
      <p:font typeface="HY그래픽M" panose="02030600000101010101" pitchFamily="18" charset="-127"/>
      <p:regular r:id="rId5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7CFCE"/>
    <a:srgbClr val="64818D"/>
    <a:srgbClr val="97B8BF"/>
    <a:srgbClr val="E8E7E1"/>
    <a:srgbClr val="D8E3E5"/>
    <a:srgbClr val="EAE6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14" autoAdjust="0"/>
    <p:restoredTop sz="90424" autoAdjust="0"/>
  </p:normalViewPr>
  <p:slideViewPr>
    <p:cSldViewPr snapToGrid="0" snapToObjects="1">
      <p:cViewPr varScale="1">
        <p:scale>
          <a:sx n="80" d="100"/>
          <a:sy n="80" d="100"/>
        </p:scale>
        <p:origin x="874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3.fntdata"/><Relationship Id="rId50" Type="http://schemas.openxmlformats.org/officeDocument/2006/relationships/font" Target="fonts/font6.fntdata"/><Relationship Id="rId55" Type="http://schemas.openxmlformats.org/officeDocument/2006/relationships/font" Target="fonts/font11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1.fntdata"/><Relationship Id="rId53" Type="http://schemas.openxmlformats.org/officeDocument/2006/relationships/font" Target="fonts/font9.fntdata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4.fntdata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7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2.fntdata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5.fntdata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52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A0082E-BD0A-4900-819A-6E2C76CCAE0F}" type="datetimeFigureOut">
              <a:rPr lang="ko-KR" altLang="en-US" smtClean="0"/>
              <a:t>2020-04-03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AC35E1-A3DA-4F2C-BB63-004ED23C3F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04062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AC35E1-A3DA-4F2C-BB63-004ED23C3FBD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10264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AC35E1-A3DA-4F2C-BB63-004ED23C3FBD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45392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AC35E1-A3DA-4F2C-BB63-004ED23C3FBD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32212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AC35E1-A3DA-4F2C-BB63-004ED23C3FBD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80555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AC35E1-A3DA-4F2C-BB63-004ED23C3FBD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05299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AC35E1-A3DA-4F2C-BB63-004ED23C3FBD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05568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AC35E1-A3DA-4F2C-BB63-004ED23C3FBD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71913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AC35E1-A3DA-4F2C-BB63-004ED23C3FBD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11299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AC35E1-A3DA-4F2C-BB63-004ED23C3FBD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76847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AC35E1-A3DA-4F2C-BB63-004ED23C3FBD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70994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7DAA0-6556-4C50-99B9-61BC68FDEDFF}" type="datetimeFigureOut">
              <a:rPr lang="ko-KR" altLang="en-US" smtClean="0"/>
              <a:t>2020-04-03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89D54-928E-4853-96E0-37351FC9D6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37844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7DAA0-6556-4C50-99B9-61BC68FDEDFF}" type="datetimeFigureOut">
              <a:rPr lang="ko-KR" altLang="en-US" smtClean="0"/>
              <a:t>2020-04-03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89D54-928E-4853-96E0-37351FC9D6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78914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7DAA0-6556-4C50-99B9-61BC68FDEDFF}" type="datetimeFigureOut">
              <a:rPr lang="ko-KR" altLang="en-US" smtClean="0"/>
              <a:t>2020-04-03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89D54-928E-4853-96E0-37351FC9D6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14819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7DAA0-6556-4C50-99B9-61BC68FDEDFF}" type="datetimeFigureOut">
              <a:rPr lang="ko-KR" altLang="en-US" smtClean="0"/>
              <a:t>2020-04-03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89D54-928E-4853-96E0-37351FC9D6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41654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7DAA0-6556-4C50-99B9-61BC68FDEDFF}" type="datetimeFigureOut">
              <a:rPr lang="ko-KR" altLang="en-US" smtClean="0"/>
              <a:t>2020-04-03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89D54-928E-4853-96E0-37351FC9D6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63652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7DAA0-6556-4C50-99B9-61BC68FDEDFF}" type="datetimeFigureOut">
              <a:rPr lang="ko-KR" altLang="en-US" smtClean="0"/>
              <a:t>2020-04-03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89D54-928E-4853-96E0-37351FC9D6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41047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7DAA0-6556-4C50-99B9-61BC68FDEDFF}" type="datetimeFigureOut">
              <a:rPr lang="ko-KR" altLang="en-US" smtClean="0"/>
              <a:t>2020-04-03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89D54-928E-4853-96E0-37351FC9D6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87773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7DAA0-6556-4C50-99B9-61BC68FDEDFF}" type="datetimeFigureOut">
              <a:rPr lang="ko-KR" altLang="en-US" smtClean="0"/>
              <a:t>2020-04-03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89D54-928E-4853-96E0-37351FC9D6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20177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7DAA0-6556-4C50-99B9-61BC68FDEDFF}" type="datetimeFigureOut">
              <a:rPr lang="ko-KR" altLang="en-US" smtClean="0"/>
              <a:t>2020-04-03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89D54-928E-4853-96E0-37351FC9D6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714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7DAA0-6556-4C50-99B9-61BC68FDEDFF}" type="datetimeFigureOut">
              <a:rPr lang="ko-KR" altLang="en-US" smtClean="0"/>
              <a:t>2020-04-03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89D54-928E-4853-96E0-37351FC9D6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77448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7DAA0-6556-4C50-99B9-61BC68FDEDFF}" type="datetimeFigureOut">
              <a:rPr lang="ko-KR" altLang="en-US" smtClean="0"/>
              <a:t>2020-04-03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89D54-928E-4853-96E0-37351FC9D6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91336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07DAA0-6556-4C50-99B9-61BC68FDEDFF}" type="datetimeFigureOut">
              <a:rPr lang="ko-KR" altLang="en-US" smtClean="0"/>
              <a:t>2020-04-03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789D54-928E-4853-96E0-37351FC9D6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76390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fif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microsoft.com/office/2007/relationships/hdphoto" Target="../media/hdphoto2.wdp"/><Relationship Id="rId4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microsoft.com/office/2007/relationships/hdphoto" Target="../media/hdphoto3.wdp"/><Relationship Id="rId7" Type="http://schemas.microsoft.com/office/2007/relationships/hdphoto" Target="../media/hdphoto5.wdp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microsoft.com/office/2007/relationships/hdphoto" Target="../media/hdphoto4.wdp"/><Relationship Id="rId4" Type="http://schemas.openxmlformats.org/officeDocument/2006/relationships/image" Target="../media/image47.png"/><Relationship Id="rId9" Type="http://schemas.microsoft.com/office/2007/relationships/hdphoto" Target="../media/hdphoto6.wdp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microsoft.com/office/2007/relationships/hdphoto" Target="../media/hdphoto7.wdp"/><Relationship Id="rId7" Type="http://schemas.microsoft.com/office/2007/relationships/hdphoto" Target="../media/hdphoto9.wdp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microsoft.com/office/2007/relationships/hdphoto" Target="../media/hdphoto8.wdp"/><Relationship Id="rId4" Type="http://schemas.openxmlformats.org/officeDocument/2006/relationships/image" Target="../media/image51.png"/><Relationship Id="rId9" Type="http://schemas.microsoft.com/office/2007/relationships/hdphoto" Target="../media/hdphoto10.wdp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hyperlink" Target="https://smartstore.naver.com/icbanqmall/products/3603842392" TargetMode="External"/><Relationship Id="rId13" Type="http://schemas.openxmlformats.org/officeDocument/2006/relationships/hyperlink" Target="https://www.eleparts.co.kr/goods/view?no=4099063" TargetMode="External"/><Relationship Id="rId18" Type="http://schemas.openxmlformats.org/officeDocument/2006/relationships/hyperlink" Target="https://blog.naver.com/twophase/220984878969" TargetMode="External"/><Relationship Id="rId3" Type="http://schemas.openxmlformats.org/officeDocument/2006/relationships/hyperlink" Target="https://cafe.naver.com/pusanmom/1983749" TargetMode="External"/><Relationship Id="rId7" Type="http://schemas.openxmlformats.org/officeDocument/2006/relationships/hyperlink" Target="https://namu.wiki/w/%EC%9D%BC%EB%B3%B8%20%EC%97%94" TargetMode="External"/><Relationship Id="rId12" Type="http://schemas.openxmlformats.org/officeDocument/2006/relationships/hyperlink" Target="https://youtu.be/Yuzh9uSw108" TargetMode="External"/><Relationship Id="rId17" Type="http://schemas.openxmlformats.org/officeDocument/2006/relationships/hyperlink" Target="https://www.eleparts.co.kr/goods/view?no=436703" TargetMode="External"/><Relationship Id="rId2" Type="http://schemas.openxmlformats.org/officeDocument/2006/relationships/hyperlink" Target="https://cafe.naver.com/cebu100x/905292" TargetMode="External"/><Relationship Id="rId16" Type="http://schemas.openxmlformats.org/officeDocument/2006/relationships/hyperlink" Target="https://eduino.kr/product/detail.html?product_no=87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afe.naver.com/okinawago/446092" TargetMode="External"/><Relationship Id="rId11" Type="http://schemas.openxmlformats.org/officeDocument/2006/relationships/hyperlink" Target="http://www.rfdh.com/rfdb/sigma.htm" TargetMode="External"/><Relationship Id="rId5" Type="http://schemas.openxmlformats.org/officeDocument/2006/relationships/hyperlink" Target="https://m.metroseoul.co.kr/article/2019091400003" TargetMode="External"/><Relationship Id="rId15" Type="http://schemas.openxmlformats.org/officeDocument/2006/relationships/hyperlink" Target="https://www.eleparts.co.kr/goods/view?no=3871445" TargetMode="External"/><Relationship Id="rId10" Type="http://schemas.openxmlformats.org/officeDocument/2006/relationships/hyperlink" Target="https://blog.naver.com/0ghang/220455743490" TargetMode="External"/><Relationship Id="rId19" Type="http://schemas.openxmlformats.org/officeDocument/2006/relationships/hyperlink" Target="http://newslabit.hankyung.com/article/201908129183G" TargetMode="External"/><Relationship Id="rId4" Type="http://schemas.openxmlformats.org/officeDocument/2006/relationships/hyperlink" Target="https://youtu.be/JtIqLOaMHog" TargetMode="External"/><Relationship Id="rId9" Type="http://schemas.openxmlformats.org/officeDocument/2006/relationships/hyperlink" Target="http://eduino.kr/product/detail.html?product_no=325&amp;cate_no=27&amp;display_group=1&amp;cafe_mkt=naver_ks&amp;mkt_in=Y&amp;ghost_mall_id=naver&amp;ref=naver_open&amp;n_media=27758&amp;n_query=%EC%95%84%EB%91%90%EC%9D%B4%EB%85%B8%EB%A1%9C%EB%93%9C%EC%85%80&amp;n_rank=1&amp;n_ad_group=grp-a001-02-000000005987569&amp;n_ad=nad-a001-02-000000028240746&amp;n_campaign_type=2&amp;n_mall_pid=325&amp;NaPm=ct=k8hieh2o|ci=0Ay0003kI8fs28NiX0XO|tr=pla|hk=d42f52e5af40730debe342fbb04cab0d2eb18880" TargetMode="External"/><Relationship Id="rId14" Type="http://schemas.openxmlformats.org/officeDocument/2006/relationships/hyperlink" Target="https://www.eleparts.co.kr/goods/view?no=7666759" TargetMode="Externa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4"/>
          <p:cNvGrpSpPr>
            <a:grpSpLocks noChangeAspect="1"/>
          </p:cNvGrpSpPr>
          <p:nvPr/>
        </p:nvGrpSpPr>
        <p:grpSpPr bwMode="auto">
          <a:xfrm rot="20629952">
            <a:off x="5876290" y="2225040"/>
            <a:ext cx="479425" cy="492125"/>
            <a:chOff x="5876290" y="2225040"/>
            <a:chExt cx="479425" cy="492125"/>
          </a:xfrm>
          <a:solidFill>
            <a:srgbClr val="97B8BF"/>
          </a:solidFill>
        </p:grpSpPr>
        <p:sp>
          <p:nvSpPr>
            <p:cNvPr id="13" name="Freeform 6"/>
            <p:cNvSpPr>
              <a:spLocks/>
            </p:cNvSpPr>
            <p:nvPr/>
          </p:nvSpPr>
          <p:spPr bwMode="auto">
            <a:xfrm>
              <a:off x="5876290" y="2225040"/>
              <a:ext cx="479425" cy="269875"/>
            </a:xfrm>
            <a:custGeom>
              <a:avLst/>
              <a:gdLst>
                <a:gd name="T0" fmla="*/ 1661 w 3322"/>
                <a:gd name="T1" fmla="*/ 0 h 1869"/>
                <a:gd name="T2" fmla="*/ 3322 w 3322"/>
                <a:gd name="T3" fmla="*/ 932 h 1869"/>
                <a:gd name="T4" fmla="*/ 1661 w 3322"/>
                <a:gd name="T5" fmla="*/ 1869 h 1869"/>
                <a:gd name="T6" fmla="*/ 0 w 3322"/>
                <a:gd name="T7" fmla="*/ 932 h 1869"/>
                <a:gd name="T8" fmla="*/ 1661 w 3322"/>
                <a:gd name="T9" fmla="*/ 0 h 18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22" h="1869">
                  <a:moveTo>
                    <a:pt x="1661" y="0"/>
                  </a:moveTo>
                  <a:lnTo>
                    <a:pt x="3322" y="932"/>
                  </a:lnTo>
                  <a:lnTo>
                    <a:pt x="1661" y="1869"/>
                  </a:lnTo>
                  <a:lnTo>
                    <a:pt x="0" y="932"/>
                  </a:lnTo>
                  <a:lnTo>
                    <a:pt x="1661" y="0"/>
                  </a:lnTo>
                  <a:close/>
                </a:path>
              </a:pathLst>
            </a:custGeom>
            <a:grpFill/>
            <a:ln w="0">
              <a:solidFill>
                <a:srgbClr val="97B8B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" name="Freeform 7"/>
            <p:cNvSpPr>
              <a:spLocks/>
            </p:cNvSpPr>
            <p:nvPr/>
          </p:nvSpPr>
          <p:spPr bwMode="auto">
            <a:xfrm>
              <a:off x="5876925" y="2426335"/>
              <a:ext cx="478790" cy="179070"/>
            </a:xfrm>
            <a:custGeom>
              <a:avLst/>
              <a:gdLst>
                <a:gd name="T0" fmla="*/ 541 w 3322"/>
                <a:gd name="T1" fmla="*/ 0 h 1241"/>
                <a:gd name="T2" fmla="*/ 1661 w 3322"/>
                <a:gd name="T3" fmla="*/ 632 h 1241"/>
                <a:gd name="T4" fmla="*/ 2781 w 3322"/>
                <a:gd name="T5" fmla="*/ 0 h 1241"/>
                <a:gd name="T6" fmla="*/ 3322 w 3322"/>
                <a:gd name="T7" fmla="*/ 303 h 1241"/>
                <a:gd name="T8" fmla="*/ 1661 w 3322"/>
                <a:gd name="T9" fmla="*/ 1241 h 1241"/>
                <a:gd name="T10" fmla="*/ 0 w 3322"/>
                <a:gd name="T11" fmla="*/ 303 h 1241"/>
                <a:gd name="T12" fmla="*/ 541 w 3322"/>
                <a:gd name="T13" fmla="*/ 0 h 1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22" h="1241">
                  <a:moveTo>
                    <a:pt x="541" y="0"/>
                  </a:moveTo>
                  <a:lnTo>
                    <a:pt x="1661" y="632"/>
                  </a:lnTo>
                  <a:lnTo>
                    <a:pt x="2781" y="0"/>
                  </a:lnTo>
                  <a:lnTo>
                    <a:pt x="3322" y="303"/>
                  </a:lnTo>
                  <a:lnTo>
                    <a:pt x="1661" y="1241"/>
                  </a:lnTo>
                  <a:lnTo>
                    <a:pt x="0" y="303"/>
                  </a:lnTo>
                  <a:lnTo>
                    <a:pt x="541" y="0"/>
                  </a:lnTo>
                  <a:close/>
                </a:path>
              </a:pathLst>
            </a:custGeom>
            <a:grpFill/>
            <a:ln w="0">
              <a:solidFill>
                <a:srgbClr val="97B8B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" name="Freeform 8"/>
            <p:cNvSpPr>
              <a:spLocks/>
            </p:cNvSpPr>
            <p:nvPr/>
          </p:nvSpPr>
          <p:spPr bwMode="auto">
            <a:xfrm>
              <a:off x="5876290" y="2537460"/>
              <a:ext cx="479425" cy="179705"/>
            </a:xfrm>
            <a:custGeom>
              <a:avLst/>
              <a:gdLst>
                <a:gd name="T0" fmla="*/ 541 w 3322"/>
                <a:gd name="T1" fmla="*/ 0 h 1239"/>
                <a:gd name="T2" fmla="*/ 1661 w 3322"/>
                <a:gd name="T3" fmla="*/ 631 h 1239"/>
                <a:gd name="T4" fmla="*/ 2781 w 3322"/>
                <a:gd name="T5" fmla="*/ 0 h 1239"/>
                <a:gd name="T6" fmla="*/ 3322 w 3322"/>
                <a:gd name="T7" fmla="*/ 303 h 1239"/>
                <a:gd name="T8" fmla="*/ 1661 w 3322"/>
                <a:gd name="T9" fmla="*/ 1239 h 1239"/>
                <a:gd name="T10" fmla="*/ 0 w 3322"/>
                <a:gd name="T11" fmla="*/ 303 h 1239"/>
                <a:gd name="T12" fmla="*/ 541 w 3322"/>
                <a:gd name="T13" fmla="*/ 0 h 1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22" h="1239">
                  <a:moveTo>
                    <a:pt x="541" y="0"/>
                  </a:moveTo>
                  <a:lnTo>
                    <a:pt x="1661" y="631"/>
                  </a:lnTo>
                  <a:lnTo>
                    <a:pt x="2781" y="0"/>
                  </a:lnTo>
                  <a:lnTo>
                    <a:pt x="3322" y="303"/>
                  </a:lnTo>
                  <a:lnTo>
                    <a:pt x="1661" y="1239"/>
                  </a:lnTo>
                  <a:lnTo>
                    <a:pt x="0" y="303"/>
                  </a:lnTo>
                  <a:lnTo>
                    <a:pt x="541" y="0"/>
                  </a:lnTo>
                  <a:close/>
                </a:path>
              </a:pathLst>
            </a:custGeom>
            <a:grpFill/>
            <a:ln w="0">
              <a:solidFill>
                <a:srgbClr val="97B8B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2919730" y="2785522"/>
            <a:ext cx="6123940" cy="646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 smtClean="0">
                <a:solidFill>
                  <a:srgbClr val="64818D"/>
                </a:solidFill>
                <a:latin typeface="DX몽블랑라운드ExB" panose="02020600000000000000" pitchFamily="18" charset="-127"/>
                <a:ea typeface="DX몽블랑라운드ExB" panose="02020600000000000000" pitchFamily="18" charset="-127"/>
              </a:rPr>
              <a:t>동전 환전 자판기</a:t>
            </a:r>
            <a:r>
              <a:rPr lang="en-US" altLang="ko-KR" sz="3600" dirty="0" smtClean="0">
                <a:solidFill>
                  <a:srgbClr val="64818D"/>
                </a:solidFill>
                <a:latin typeface="DX몽블랑라운드ExB" panose="02020600000000000000" pitchFamily="18" charset="-127"/>
                <a:ea typeface="DX몽블랑라운드ExB" panose="02020600000000000000" pitchFamily="18" charset="-127"/>
              </a:rPr>
              <a:t>(</a:t>
            </a:r>
            <a:r>
              <a:rPr lang="ko-KR" altLang="en-US" sz="3600" dirty="0" smtClean="0">
                <a:solidFill>
                  <a:srgbClr val="64818D"/>
                </a:solidFill>
                <a:latin typeface="DX몽블랑라운드ExB" panose="02020600000000000000" pitchFamily="18" charset="-127"/>
                <a:ea typeface="DX몽블랑라운드ExB" panose="02020600000000000000" pitchFamily="18" charset="-127"/>
              </a:rPr>
              <a:t>금 </a:t>
            </a:r>
            <a:r>
              <a:rPr lang="en-US" altLang="ko-KR" sz="3600" dirty="0" smtClean="0">
                <a:solidFill>
                  <a:srgbClr val="64818D"/>
                </a:solidFill>
                <a:latin typeface="DX몽블랑라운드ExB" panose="02020600000000000000" pitchFamily="18" charset="-127"/>
                <a:ea typeface="DX몽블랑라운드ExB" panose="02020600000000000000" pitchFamily="18" charset="-127"/>
              </a:rPr>
              <a:t>- 1</a:t>
            </a:r>
            <a:r>
              <a:rPr lang="ko-KR" altLang="en-US" sz="3600" dirty="0" smtClean="0">
                <a:solidFill>
                  <a:srgbClr val="64818D"/>
                </a:solidFill>
                <a:latin typeface="DX몽블랑라운드ExB" panose="02020600000000000000" pitchFamily="18" charset="-127"/>
                <a:ea typeface="DX몽블랑라운드ExB" panose="02020600000000000000" pitchFamily="18" charset="-127"/>
              </a:rPr>
              <a:t>조</a:t>
            </a:r>
            <a:r>
              <a:rPr lang="en-US" altLang="ko-KR" sz="3600" dirty="0" smtClean="0">
                <a:solidFill>
                  <a:srgbClr val="64818D"/>
                </a:solidFill>
                <a:latin typeface="DX몽블랑라운드ExB" panose="02020600000000000000" pitchFamily="18" charset="-127"/>
                <a:ea typeface="DX몽블랑라운드ExB" panose="02020600000000000000" pitchFamily="18" charset="-127"/>
              </a:rPr>
              <a:t>)</a:t>
            </a:r>
            <a:endParaRPr lang="ko-KR" altLang="en-US" sz="3600" dirty="0">
              <a:solidFill>
                <a:srgbClr val="64818D"/>
              </a:solidFill>
              <a:latin typeface="DX몽블랑라운드ExB" panose="02020600000000000000" pitchFamily="18" charset="-127"/>
              <a:ea typeface="DX몽블랑라운드ExB" panose="02020600000000000000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392930" y="3442335"/>
            <a:ext cx="3177540" cy="369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atin typeface="DX몽블랑라운드ExB" panose="02020600000000000000" pitchFamily="18" charset="-127"/>
                <a:ea typeface="DX몽블랑라운드ExB" panose="02020600000000000000" pitchFamily="18" charset="-127"/>
              </a:rPr>
              <a:t>전자공학설계 연구계획</a:t>
            </a:r>
            <a:endParaRPr lang="ko-KR" altLang="en-US" dirty="0">
              <a:latin typeface="DX몽블랑라운드ExB" panose="02020600000000000000" pitchFamily="18" charset="-127"/>
              <a:ea typeface="DX몽블랑라운드ExB" panose="02020600000000000000" pitchFamily="18" charset="-127"/>
            </a:endParaRPr>
          </a:p>
        </p:txBody>
      </p:sp>
      <p:cxnSp>
        <p:nvCxnSpPr>
          <p:cNvPr id="19" name="직선 연결선 18"/>
          <p:cNvCxnSpPr>
            <a:endCxn id="13" idx="0"/>
          </p:cNvCxnSpPr>
          <p:nvPr/>
        </p:nvCxnSpPr>
        <p:spPr>
          <a:xfrm>
            <a:off x="6040120" y="0"/>
            <a:ext cx="6985" cy="2234565"/>
          </a:xfrm>
          <a:prstGeom prst="line">
            <a:avLst/>
          </a:prstGeom>
          <a:ln w="19050">
            <a:solidFill>
              <a:srgbClr val="97B8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4"/>
          <p:cNvGrpSpPr>
            <a:grpSpLocks noChangeAspect="1"/>
          </p:cNvGrpSpPr>
          <p:nvPr/>
        </p:nvGrpSpPr>
        <p:grpSpPr bwMode="auto">
          <a:xfrm rot="696093">
            <a:off x="5525135" y="989330"/>
            <a:ext cx="284480" cy="292100"/>
            <a:chOff x="5525135" y="989330"/>
            <a:chExt cx="284480" cy="292100"/>
          </a:xfrm>
          <a:solidFill>
            <a:srgbClr val="97B8BF"/>
          </a:solidFill>
        </p:grpSpPr>
        <p:sp>
          <p:nvSpPr>
            <p:cNvPr id="24" name="Freeform 6"/>
            <p:cNvSpPr>
              <a:spLocks/>
            </p:cNvSpPr>
            <p:nvPr/>
          </p:nvSpPr>
          <p:spPr bwMode="auto">
            <a:xfrm>
              <a:off x="5525135" y="989330"/>
              <a:ext cx="284480" cy="160020"/>
            </a:xfrm>
            <a:custGeom>
              <a:avLst/>
              <a:gdLst>
                <a:gd name="T0" fmla="*/ 1661 w 3322"/>
                <a:gd name="T1" fmla="*/ 0 h 1869"/>
                <a:gd name="T2" fmla="*/ 3322 w 3322"/>
                <a:gd name="T3" fmla="*/ 932 h 1869"/>
                <a:gd name="T4" fmla="*/ 1661 w 3322"/>
                <a:gd name="T5" fmla="*/ 1869 h 1869"/>
                <a:gd name="T6" fmla="*/ 0 w 3322"/>
                <a:gd name="T7" fmla="*/ 932 h 1869"/>
                <a:gd name="T8" fmla="*/ 1661 w 3322"/>
                <a:gd name="T9" fmla="*/ 0 h 18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22" h="1869">
                  <a:moveTo>
                    <a:pt x="1661" y="0"/>
                  </a:moveTo>
                  <a:lnTo>
                    <a:pt x="3322" y="932"/>
                  </a:lnTo>
                  <a:lnTo>
                    <a:pt x="1661" y="1869"/>
                  </a:lnTo>
                  <a:lnTo>
                    <a:pt x="0" y="932"/>
                  </a:lnTo>
                  <a:lnTo>
                    <a:pt x="1661" y="0"/>
                  </a:lnTo>
                  <a:close/>
                </a:path>
              </a:pathLst>
            </a:custGeom>
            <a:grpFill/>
            <a:ln w="0">
              <a:solidFill>
                <a:srgbClr val="97B8B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" name="Freeform 7"/>
            <p:cNvSpPr>
              <a:spLocks/>
            </p:cNvSpPr>
            <p:nvPr/>
          </p:nvSpPr>
          <p:spPr bwMode="auto">
            <a:xfrm>
              <a:off x="5525135" y="1109345"/>
              <a:ext cx="284480" cy="106680"/>
            </a:xfrm>
            <a:custGeom>
              <a:avLst/>
              <a:gdLst>
                <a:gd name="T0" fmla="*/ 541 w 3322"/>
                <a:gd name="T1" fmla="*/ 0 h 1241"/>
                <a:gd name="T2" fmla="*/ 1661 w 3322"/>
                <a:gd name="T3" fmla="*/ 632 h 1241"/>
                <a:gd name="T4" fmla="*/ 2781 w 3322"/>
                <a:gd name="T5" fmla="*/ 0 h 1241"/>
                <a:gd name="T6" fmla="*/ 3322 w 3322"/>
                <a:gd name="T7" fmla="*/ 303 h 1241"/>
                <a:gd name="T8" fmla="*/ 1661 w 3322"/>
                <a:gd name="T9" fmla="*/ 1241 h 1241"/>
                <a:gd name="T10" fmla="*/ 0 w 3322"/>
                <a:gd name="T11" fmla="*/ 303 h 1241"/>
                <a:gd name="T12" fmla="*/ 541 w 3322"/>
                <a:gd name="T13" fmla="*/ 0 h 1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22" h="1241">
                  <a:moveTo>
                    <a:pt x="541" y="0"/>
                  </a:moveTo>
                  <a:lnTo>
                    <a:pt x="1661" y="632"/>
                  </a:lnTo>
                  <a:lnTo>
                    <a:pt x="2781" y="0"/>
                  </a:lnTo>
                  <a:lnTo>
                    <a:pt x="3322" y="303"/>
                  </a:lnTo>
                  <a:lnTo>
                    <a:pt x="1661" y="1241"/>
                  </a:lnTo>
                  <a:lnTo>
                    <a:pt x="0" y="303"/>
                  </a:lnTo>
                  <a:lnTo>
                    <a:pt x="541" y="0"/>
                  </a:lnTo>
                  <a:close/>
                </a:path>
              </a:pathLst>
            </a:custGeom>
            <a:grpFill/>
            <a:ln w="0">
              <a:solidFill>
                <a:srgbClr val="97B8B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" name="Freeform 8"/>
            <p:cNvSpPr>
              <a:spLocks/>
            </p:cNvSpPr>
            <p:nvPr/>
          </p:nvSpPr>
          <p:spPr bwMode="auto">
            <a:xfrm>
              <a:off x="5525135" y="1175385"/>
              <a:ext cx="284480" cy="106045"/>
            </a:xfrm>
            <a:custGeom>
              <a:avLst/>
              <a:gdLst>
                <a:gd name="T0" fmla="*/ 541 w 3322"/>
                <a:gd name="T1" fmla="*/ 0 h 1239"/>
                <a:gd name="T2" fmla="*/ 1661 w 3322"/>
                <a:gd name="T3" fmla="*/ 631 h 1239"/>
                <a:gd name="T4" fmla="*/ 2781 w 3322"/>
                <a:gd name="T5" fmla="*/ 0 h 1239"/>
                <a:gd name="T6" fmla="*/ 3322 w 3322"/>
                <a:gd name="T7" fmla="*/ 303 h 1239"/>
                <a:gd name="T8" fmla="*/ 1661 w 3322"/>
                <a:gd name="T9" fmla="*/ 1239 h 1239"/>
                <a:gd name="T10" fmla="*/ 0 w 3322"/>
                <a:gd name="T11" fmla="*/ 303 h 1239"/>
                <a:gd name="T12" fmla="*/ 541 w 3322"/>
                <a:gd name="T13" fmla="*/ 0 h 1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22" h="1239">
                  <a:moveTo>
                    <a:pt x="541" y="0"/>
                  </a:moveTo>
                  <a:lnTo>
                    <a:pt x="1661" y="631"/>
                  </a:lnTo>
                  <a:lnTo>
                    <a:pt x="2781" y="0"/>
                  </a:lnTo>
                  <a:lnTo>
                    <a:pt x="3322" y="303"/>
                  </a:lnTo>
                  <a:lnTo>
                    <a:pt x="1661" y="1239"/>
                  </a:lnTo>
                  <a:lnTo>
                    <a:pt x="0" y="303"/>
                  </a:lnTo>
                  <a:lnTo>
                    <a:pt x="541" y="0"/>
                  </a:lnTo>
                  <a:close/>
                </a:path>
              </a:pathLst>
            </a:custGeom>
            <a:grpFill/>
            <a:ln w="0">
              <a:solidFill>
                <a:srgbClr val="97B8B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cxnSp>
        <p:nvCxnSpPr>
          <p:cNvPr id="27" name="직선 연결선 26"/>
          <p:cNvCxnSpPr/>
          <p:nvPr/>
        </p:nvCxnSpPr>
        <p:spPr>
          <a:xfrm>
            <a:off x="5692775" y="0"/>
            <a:ext cx="0" cy="987425"/>
          </a:xfrm>
          <a:prstGeom prst="line">
            <a:avLst/>
          </a:prstGeom>
          <a:ln w="12700">
            <a:solidFill>
              <a:srgbClr val="97B8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1ED4AE3-9DB7-4ABC-94EC-CD0F9ED38D96}"/>
              </a:ext>
            </a:extLst>
          </p:cNvPr>
          <p:cNvSpPr txBox="1"/>
          <p:nvPr/>
        </p:nvSpPr>
        <p:spPr>
          <a:xfrm>
            <a:off x="8614064" y="3461385"/>
            <a:ext cx="3314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F16DA4-28ED-45A9-97DC-2FED57E8328F}"/>
              </a:ext>
            </a:extLst>
          </p:cNvPr>
          <p:cNvSpPr txBox="1"/>
          <p:nvPr/>
        </p:nvSpPr>
        <p:spPr>
          <a:xfrm>
            <a:off x="7432964" y="3630454"/>
            <a:ext cx="45720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b="1" u="sng" dirty="0" smtClean="0">
                <a:solidFill>
                  <a:schemeClr val="bg1">
                    <a:lumMod val="50000"/>
                  </a:schemeClr>
                </a:solidFill>
                <a:latin typeface="DX몽블랑라운드ExB" panose="02020600000000000000" pitchFamily="18" charset="-127"/>
                <a:ea typeface="DX몽블랑라운드ExB" panose="02020600000000000000" pitchFamily="18" charset="-127"/>
                <a:cs typeface="조선일보명조" panose="02030304000000000000" pitchFamily="18" charset="-127"/>
              </a:rPr>
              <a:t> </a:t>
            </a:r>
            <a:endParaRPr lang="en-US" altLang="ko-KR" sz="2000" b="1" u="sng" dirty="0">
              <a:solidFill>
                <a:schemeClr val="bg1">
                  <a:lumMod val="50000"/>
                </a:schemeClr>
              </a:solidFill>
              <a:latin typeface="DX몽블랑라운드ExB" panose="02020600000000000000" pitchFamily="18" charset="-127"/>
              <a:ea typeface="DX몽블랑라운드ExB" panose="02020600000000000000" pitchFamily="18" charset="-127"/>
              <a:cs typeface="조선일보명조" panose="02030304000000000000" pitchFamily="18" charset="-127"/>
            </a:endParaRPr>
          </a:p>
          <a:p>
            <a:pPr algn="r"/>
            <a:endParaRPr lang="ko-KR" altLang="en-US" sz="2000" b="1" dirty="0">
              <a:solidFill>
                <a:schemeClr val="bg1">
                  <a:lumMod val="50000"/>
                </a:schemeClr>
              </a:solidFill>
              <a:latin typeface="DX몽블랑라운드ExB" panose="02020600000000000000" pitchFamily="18" charset="-127"/>
              <a:ea typeface="DX몽블랑라운드ExB" panose="02020600000000000000" pitchFamily="18" charset="-127"/>
              <a:cs typeface="조선일보명조" panose="02030304000000000000" pitchFamily="18" charset="-127"/>
            </a:endParaRPr>
          </a:p>
          <a:p>
            <a:pPr algn="r"/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DX몽블랑라운드ExB" panose="02020600000000000000" pitchFamily="18" charset="-127"/>
                <a:ea typeface="DX몽블랑라운드ExB" panose="02020600000000000000" pitchFamily="18" charset="-127"/>
                <a:cs typeface="조선일보명조" panose="02030304000000000000" pitchFamily="18" charset="-127"/>
              </a:rPr>
              <a:t>전자공학과 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DX몽블랑라운드ExB" panose="02020600000000000000" pitchFamily="18" charset="-127"/>
                <a:ea typeface="DX몽블랑라운드ExB" panose="02020600000000000000" pitchFamily="18" charset="-127"/>
                <a:cs typeface="조선일보명조" panose="02030304000000000000" pitchFamily="18" charset="-127"/>
              </a:rPr>
              <a:t>201512274 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DX몽블랑라운드ExB" panose="02020600000000000000" pitchFamily="18" charset="-127"/>
                <a:ea typeface="DX몽블랑라운드ExB" panose="02020600000000000000" pitchFamily="18" charset="-127"/>
                <a:cs typeface="조선일보명조" panose="02030304000000000000" pitchFamily="18" charset="-127"/>
              </a:rPr>
              <a:t>김성하</a:t>
            </a:r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DX몽블랑라운드ExB" panose="02020600000000000000" pitchFamily="18" charset="-127"/>
              <a:ea typeface="DX몽블랑라운드ExB" panose="02020600000000000000" pitchFamily="18" charset="-127"/>
              <a:cs typeface="조선일보명조" panose="02030304000000000000" pitchFamily="18" charset="-127"/>
            </a:endParaRPr>
          </a:p>
          <a:p>
            <a:pPr algn="r"/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DX몽블랑라운드ExB" panose="02020600000000000000" pitchFamily="18" charset="-127"/>
                <a:ea typeface="DX몽블랑라운드ExB" panose="02020600000000000000" pitchFamily="18" charset="-127"/>
                <a:cs typeface="조선일보명조" panose="02030304000000000000" pitchFamily="18" charset="-127"/>
              </a:rPr>
              <a:t>전자공학과 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DX몽블랑라운드ExB" panose="02020600000000000000" pitchFamily="18" charset="-127"/>
                <a:ea typeface="DX몽블랑라운드ExB" panose="02020600000000000000" pitchFamily="18" charset="-127"/>
                <a:cs typeface="조선일보명조" panose="02030304000000000000" pitchFamily="18" charset="-127"/>
              </a:rPr>
              <a:t>201411832 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DX몽블랑라운드ExB" panose="02020600000000000000" pitchFamily="18" charset="-127"/>
                <a:ea typeface="DX몽블랑라운드ExB" panose="02020600000000000000" pitchFamily="18" charset="-127"/>
                <a:cs typeface="조선일보명조" panose="02030304000000000000" pitchFamily="18" charset="-127"/>
              </a:rPr>
              <a:t>윤병연</a:t>
            </a:r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DX몽블랑라운드ExB" panose="02020600000000000000" pitchFamily="18" charset="-127"/>
              <a:ea typeface="DX몽블랑라운드ExB" panose="02020600000000000000" pitchFamily="18" charset="-127"/>
              <a:cs typeface="조선일보명조" panose="02030304000000000000" pitchFamily="18" charset="-127"/>
            </a:endParaRPr>
          </a:p>
          <a:p>
            <a:pPr algn="r"/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DX몽블랑라운드ExB" panose="02020600000000000000" pitchFamily="18" charset="-127"/>
                <a:ea typeface="DX몽블랑라운드ExB" panose="02020600000000000000" pitchFamily="18" charset="-127"/>
                <a:cs typeface="조선일보명조" panose="02030304000000000000" pitchFamily="18" charset="-127"/>
              </a:rPr>
              <a:t>전자공학과 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DX몽블랑라운드ExB" panose="02020600000000000000" pitchFamily="18" charset="-127"/>
                <a:ea typeface="DX몽블랑라운드ExB" panose="02020600000000000000" pitchFamily="18" charset="-127"/>
                <a:cs typeface="조선일보명조" panose="02030304000000000000" pitchFamily="18" charset="-127"/>
              </a:rPr>
              <a:t>201512261 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DX몽블랑라운드ExB" panose="02020600000000000000" pitchFamily="18" charset="-127"/>
                <a:ea typeface="DX몽블랑라운드ExB" panose="02020600000000000000" pitchFamily="18" charset="-127"/>
                <a:cs typeface="조선일보명조" panose="02030304000000000000" pitchFamily="18" charset="-127"/>
              </a:rPr>
              <a:t>강성수</a:t>
            </a:r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DX몽블랑라운드ExB" panose="02020600000000000000" pitchFamily="18" charset="-127"/>
              <a:ea typeface="DX몽블랑라운드ExB" panose="02020600000000000000" pitchFamily="18" charset="-127"/>
              <a:cs typeface="조선일보명조" panose="02030304000000000000" pitchFamily="18" charset="-127"/>
            </a:endParaRPr>
          </a:p>
          <a:p>
            <a:pPr algn="r"/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DX몽블랑라운드ExB" panose="02020600000000000000" pitchFamily="18" charset="-127"/>
                <a:ea typeface="DX몽블랑라운드ExB" panose="02020600000000000000" pitchFamily="18" charset="-127"/>
                <a:cs typeface="조선일보명조" panose="02030304000000000000" pitchFamily="18" charset="-127"/>
              </a:rPr>
              <a:t>전자공학과 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DX몽블랑라운드ExB" panose="02020600000000000000" pitchFamily="18" charset="-127"/>
                <a:ea typeface="DX몽블랑라운드ExB" panose="02020600000000000000" pitchFamily="18" charset="-127"/>
                <a:cs typeface="조선일보명조" panose="02030304000000000000" pitchFamily="18" charset="-127"/>
              </a:rPr>
              <a:t>201512344 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DX몽블랑라운드ExB" panose="02020600000000000000" pitchFamily="18" charset="-127"/>
                <a:ea typeface="DX몽블랑라운드ExB" panose="02020600000000000000" pitchFamily="18" charset="-127"/>
                <a:cs typeface="조선일보명조" panose="02030304000000000000" pitchFamily="18" charset="-127"/>
              </a:rPr>
              <a:t>한승구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DX몽블랑라운드ExB" panose="02020600000000000000" pitchFamily="18" charset="-127"/>
              <a:ea typeface="DX몽블랑라운드ExB" panose="02020600000000000000" pitchFamily="18" charset="-127"/>
              <a:cs typeface="조선일보명조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16628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Box 49"/>
          <p:cNvSpPr txBox="1"/>
          <p:nvPr/>
        </p:nvSpPr>
        <p:spPr>
          <a:xfrm>
            <a:off x="0" y="0"/>
            <a:ext cx="673735" cy="400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64818D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01</a:t>
            </a:r>
            <a:endParaRPr lang="ko-KR" altLang="en-US" sz="2000" b="1" dirty="0">
              <a:solidFill>
                <a:srgbClr val="64818D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432435" y="88265"/>
            <a:ext cx="45720" cy="307340"/>
          </a:xfrm>
          <a:prstGeom prst="rect">
            <a:avLst/>
          </a:prstGeom>
          <a:solidFill>
            <a:srgbClr val="6481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D060AC2A-B098-4474-8B39-859867369D4F}"/>
              </a:ext>
            </a:extLst>
          </p:cNvPr>
          <p:cNvCxnSpPr>
            <a:cxnSpLocks/>
          </p:cNvCxnSpPr>
          <p:nvPr/>
        </p:nvCxnSpPr>
        <p:spPr>
          <a:xfrm>
            <a:off x="0" y="427990"/>
            <a:ext cx="3295650" cy="0"/>
          </a:xfrm>
          <a:prstGeom prst="line">
            <a:avLst/>
          </a:prstGeom>
          <a:ln w="28575">
            <a:solidFill>
              <a:srgbClr val="64818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07597" y="41880"/>
            <a:ext cx="31204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solidFill>
                  <a:srgbClr val="64818D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서론</a:t>
            </a:r>
            <a:endParaRPr lang="ko-KR" altLang="en-US" sz="2000" b="1" dirty="0">
              <a:solidFill>
                <a:srgbClr val="64818D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136418" y="1260949"/>
            <a:ext cx="3159232" cy="2653054"/>
            <a:chOff x="262841" y="1253929"/>
            <a:chExt cx="3159232" cy="2653054"/>
          </a:xfrm>
        </p:grpSpPr>
        <p:sp>
          <p:nvSpPr>
            <p:cNvPr id="6" name="모서리가 둥근 직사각형 5"/>
            <p:cNvSpPr/>
            <p:nvPr/>
          </p:nvSpPr>
          <p:spPr>
            <a:xfrm>
              <a:off x="262841" y="1253929"/>
              <a:ext cx="3159232" cy="2653054"/>
            </a:xfrm>
            <a:prstGeom prst="roundRect">
              <a:avLst/>
            </a:prstGeom>
            <a:noFill/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996328" y="1375140"/>
              <a:ext cx="16922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/>
                <a:t>현재 환전은</a:t>
              </a:r>
              <a:r>
                <a:rPr lang="en-US" altLang="ko-KR" dirty="0" smtClean="0"/>
                <a:t>…</a:t>
              </a:r>
              <a:endParaRPr lang="ko-KR" altLang="en-US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10849" y="2224736"/>
              <a:ext cx="286321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>
                  <a:latin typeface="궁서체" panose="02030609000101010101" pitchFamily="17" charset="-127"/>
                  <a:ea typeface="궁서체" panose="02030609000101010101" pitchFamily="17" charset="-127"/>
                </a:rPr>
                <a:t>높은 수수료</a:t>
              </a:r>
              <a:r>
                <a:rPr lang="en-US" altLang="ko-KR" dirty="0" smtClean="0">
                  <a:latin typeface="궁서체" panose="02030609000101010101" pitchFamily="17" charset="-127"/>
                  <a:ea typeface="궁서체" panose="02030609000101010101" pitchFamily="17" charset="-127"/>
                </a:rPr>
                <a:t>, </a:t>
              </a:r>
              <a:r>
                <a:rPr lang="ko-KR" altLang="en-US" dirty="0" smtClean="0">
                  <a:latin typeface="궁서체" panose="02030609000101010101" pitchFamily="17" charset="-127"/>
                  <a:ea typeface="궁서체" panose="02030609000101010101" pitchFamily="17" charset="-127"/>
                </a:rPr>
                <a:t>제한된 환전 장소 등으로 불편을 겪는 사람들이 매우 많음</a:t>
              </a:r>
              <a:r>
                <a:rPr lang="en-US" altLang="ko-KR" dirty="0" smtClean="0">
                  <a:latin typeface="궁서체" panose="02030609000101010101" pitchFamily="17" charset="-127"/>
                  <a:ea typeface="궁서체" panose="02030609000101010101" pitchFamily="17" charset="-127"/>
                </a:rPr>
                <a:t>!</a:t>
              </a:r>
              <a:endParaRPr lang="ko-KR" altLang="en-US" dirty="0">
                <a:latin typeface="궁서체" panose="02030609000101010101" pitchFamily="17" charset="-127"/>
                <a:ea typeface="궁서체" panose="02030609000101010101" pitchFamily="17" charset="-127"/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4392439" y="1401834"/>
            <a:ext cx="2839085" cy="2291265"/>
            <a:chOff x="5023369" y="1891500"/>
            <a:chExt cx="2839085" cy="2291265"/>
          </a:xfrm>
        </p:grpSpPr>
        <p:sp>
          <p:nvSpPr>
            <p:cNvPr id="9" name="타원 8"/>
            <p:cNvSpPr/>
            <p:nvPr/>
          </p:nvSpPr>
          <p:spPr>
            <a:xfrm>
              <a:off x="5070764" y="1891500"/>
              <a:ext cx="2744297" cy="2291265"/>
            </a:xfrm>
            <a:prstGeom prst="ellipse">
              <a:avLst/>
            </a:prstGeom>
            <a:noFill/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023369" y="2824900"/>
              <a:ext cx="283908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smtClean="0">
                  <a:latin typeface="HY견고딕" panose="02030600000101010101" pitchFamily="18" charset="-127"/>
                  <a:ea typeface="HY견고딕" panose="02030600000101010101" pitchFamily="18" charset="-127"/>
                </a:rPr>
                <a:t>간편하게 사용할 수 있는 무인 동전 환전기</a:t>
              </a:r>
              <a:endPara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8201891" y="803657"/>
            <a:ext cx="3859396" cy="3553598"/>
            <a:chOff x="8201891" y="909602"/>
            <a:chExt cx="3859396" cy="3553598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62109" y="1055853"/>
              <a:ext cx="3138960" cy="229799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62109" y="1285652"/>
              <a:ext cx="3138960" cy="679619"/>
            </a:xfrm>
            <a:prstGeom prst="rect">
              <a:avLst/>
            </a:prstGeom>
          </p:spPr>
        </p:pic>
        <p:sp>
          <p:nvSpPr>
            <p:cNvPr id="11" name="모서리가 둥근 직사각형 10"/>
            <p:cNvSpPr/>
            <p:nvPr/>
          </p:nvSpPr>
          <p:spPr>
            <a:xfrm>
              <a:off x="8201891" y="909602"/>
              <a:ext cx="3859396" cy="3553598"/>
            </a:xfrm>
            <a:prstGeom prst="roundRect">
              <a:avLst/>
            </a:prstGeom>
            <a:noFill/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62109" y="2789863"/>
              <a:ext cx="3339857" cy="716405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9054400" y="2002057"/>
              <a:ext cx="23552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[</a:t>
              </a:r>
              <a:r>
                <a:rPr lang="ko-KR" altLang="en-US" dirty="0" smtClean="0"/>
                <a:t>높은 현금 사용량</a:t>
              </a:r>
              <a:r>
                <a:rPr lang="en-US" altLang="ko-KR" dirty="0" smtClean="0"/>
                <a:t>]</a:t>
              </a:r>
              <a:endParaRPr lang="ko-KR" altLang="en-US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9054400" y="3522368"/>
              <a:ext cx="23552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[2021 </a:t>
              </a:r>
              <a:r>
                <a:rPr lang="ko-KR" altLang="en-US" dirty="0" smtClean="0"/>
                <a:t>도쿄 올림픽</a:t>
              </a:r>
              <a:r>
                <a:rPr lang="en-US" altLang="ko-KR" dirty="0" smtClean="0"/>
                <a:t>]</a:t>
              </a:r>
              <a:endParaRPr lang="ko-KR" altLang="en-US" dirty="0"/>
            </a:p>
          </p:txBody>
        </p:sp>
      </p:grpSp>
      <p:sp>
        <p:nvSpPr>
          <p:cNvPr id="19" name="오른쪽 화살표 18"/>
          <p:cNvSpPr/>
          <p:nvPr/>
        </p:nvSpPr>
        <p:spPr>
          <a:xfrm>
            <a:off x="3560618" y="2335234"/>
            <a:ext cx="554182" cy="4910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오른쪽 화살표 24"/>
          <p:cNvSpPr/>
          <p:nvPr/>
        </p:nvSpPr>
        <p:spPr>
          <a:xfrm rot="10800000">
            <a:off x="7467600" y="2320856"/>
            <a:ext cx="554182" cy="4910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아래쪽 화살표 19"/>
          <p:cNvSpPr/>
          <p:nvPr/>
        </p:nvSpPr>
        <p:spPr>
          <a:xfrm>
            <a:off x="4966853" y="4167882"/>
            <a:ext cx="1690255" cy="66501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2908825" y="4940056"/>
            <a:ext cx="5806310" cy="1489656"/>
          </a:xfrm>
          <a:prstGeom prst="roundRect">
            <a:avLst/>
          </a:pr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2938947" y="5322124"/>
            <a:ext cx="57975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따라서 무인 환전기는 수요가 높을 것으로 예상되며</a:t>
            </a:r>
            <a:r>
              <a:rPr lang="en-US" altLang="ko-KR" dirty="0" smtClean="0"/>
              <a:t>, </a:t>
            </a:r>
          </a:p>
          <a:p>
            <a:pPr algn="ctr"/>
            <a:r>
              <a:rPr lang="ko-KR" altLang="en-US" dirty="0" smtClean="0"/>
              <a:t>가까운 미래에 사용률은 더욱 증가할 것으로 보임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179978" y="77355"/>
            <a:ext cx="22775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- </a:t>
            </a:r>
            <a:r>
              <a:rPr lang="ko-KR" altLang="en-US" sz="1200" dirty="0" smtClean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선정 배경 및 기술현황</a:t>
            </a:r>
            <a:endParaRPr lang="ko-KR" altLang="en-US" sz="1200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51890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Box 49"/>
          <p:cNvSpPr txBox="1"/>
          <p:nvPr/>
        </p:nvSpPr>
        <p:spPr>
          <a:xfrm>
            <a:off x="0" y="0"/>
            <a:ext cx="673735" cy="400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64818D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01</a:t>
            </a:r>
            <a:endParaRPr lang="ko-KR" altLang="en-US" sz="2000" b="1" dirty="0">
              <a:solidFill>
                <a:srgbClr val="64818D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432435" y="88265"/>
            <a:ext cx="45720" cy="307340"/>
          </a:xfrm>
          <a:prstGeom prst="rect">
            <a:avLst/>
          </a:prstGeom>
          <a:solidFill>
            <a:srgbClr val="6481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D060AC2A-B098-4474-8B39-859867369D4F}"/>
              </a:ext>
            </a:extLst>
          </p:cNvPr>
          <p:cNvCxnSpPr>
            <a:cxnSpLocks/>
          </p:cNvCxnSpPr>
          <p:nvPr/>
        </p:nvCxnSpPr>
        <p:spPr>
          <a:xfrm>
            <a:off x="0" y="427990"/>
            <a:ext cx="3295650" cy="0"/>
          </a:xfrm>
          <a:prstGeom prst="line">
            <a:avLst/>
          </a:prstGeom>
          <a:ln w="28575">
            <a:solidFill>
              <a:srgbClr val="64818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07597" y="41880"/>
            <a:ext cx="31204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solidFill>
                  <a:srgbClr val="64818D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서론</a:t>
            </a:r>
            <a:endParaRPr lang="ko-KR" altLang="en-US" sz="2000" b="1" dirty="0">
              <a:solidFill>
                <a:srgbClr val="64818D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336867" y="550845"/>
            <a:ext cx="1482091" cy="524572"/>
            <a:chOff x="4383404" y="473075"/>
            <a:chExt cx="1482091" cy="524572"/>
          </a:xfrm>
        </p:grpSpPr>
        <p:sp>
          <p:nvSpPr>
            <p:cNvPr id="7" name="TextBox 6"/>
            <p:cNvSpPr txBox="1"/>
            <p:nvPr/>
          </p:nvSpPr>
          <p:spPr>
            <a:xfrm>
              <a:off x="4514850" y="550845"/>
              <a:ext cx="12192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>
                  <a:latin typeface="휴먼엑스포" panose="02030504000101010101" pitchFamily="18" charset="-127"/>
                  <a:ea typeface="휴먼엑스포" panose="02030504000101010101" pitchFamily="18" charset="-127"/>
                </a:rPr>
                <a:t>기술 현황</a:t>
              </a:r>
              <a:endPara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endParaRPr>
            </a:p>
          </p:txBody>
        </p:sp>
        <p:sp>
          <p:nvSpPr>
            <p:cNvPr id="4" name="직사각형 3"/>
            <p:cNvSpPr/>
            <p:nvPr/>
          </p:nvSpPr>
          <p:spPr>
            <a:xfrm>
              <a:off x="4383404" y="473075"/>
              <a:ext cx="1482091" cy="524572"/>
            </a:xfrm>
            <a:prstGeom prst="rect">
              <a:avLst/>
            </a:prstGeom>
            <a:noFill/>
            <a:ln w="63500">
              <a:solidFill>
                <a:schemeClr val="accent1">
                  <a:shade val="50000"/>
                  <a:alpha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989634" y="1503581"/>
            <a:ext cx="1658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궁서체" panose="02030609000101010101" pitchFamily="17" charset="-127"/>
                <a:ea typeface="궁서체" panose="02030609000101010101" pitchFamily="17" charset="-127"/>
              </a:rPr>
              <a:t>상태</a:t>
            </a:r>
            <a:r>
              <a:rPr lang="en-US" altLang="ko-KR" dirty="0" smtClean="0">
                <a:latin typeface="궁서체" panose="02030609000101010101" pitchFamily="17" charset="-127"/>
                <a:ea typeface="궁서체" panose="02030609000101010101" pitchFamily="17" charset="-127"/>
              </a:rPr>
              <a:t>-</a:t>
            </a:r>
            <a:r>
              <a:rPr lang="ko-KR" altLang="en-US" dirty="0" smtClean="0">
                <a:latin typeface="궁서체" panose="02030609000101010101" pitchFamily="17" charset="-127"/>
                <a:ea typeface="궁서체" panose="02030609000101010101" pitchFamily="17" charset="-127"/>
              </a:rPr>
              <a:t>소멸</a:t>
            </a:r>
            <a:endParaRPr lang="ko-KR" altLang="en-US" dirty="0">
              <a:latin typeface="궁서체" panose="02030609000101010101" pitchFamily="17" charset="-127"/>
              <a:ea typeface="궁서체" panose="02030609000101010101" pitchFamily="17" charset="-127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1038201" y="1886912"/>
            <a:ext cx="10114961" cy="4191321"/>
            <a:chOff x="1416773" y="2197356"/>
            <a:chExt cx="9479321" cy="3863591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16773" y="2799760"/>
              <a:ext cx="4955748" cy="3261187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72521" y="2799759"/>
              <a:ext cx="4523573" cy="3261188"/>
            </a:xfrm>
            <a:prstGeom prst="rect">
              <a:avLst/>
            </a:prstGeom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16774" y="2197356"/>
              <a:ext cx="9479320" cy="632515"/>
            </a:xfrm>
            <a:prstGeom prst="rect">
              <a:avLst/>
            </a:prstGeom>
          </p:spPr>
        </p:pic>
      </p:grpSp>
      <p:sp>
        <p:nvSpPr>
          <p:cNvPr id="15" name="TextBox 14"/>
          <p:cNvSpPr txBox="1"/>
          <p:nvPr/>
        </p:nvSpPr>
        <p:spPr>
          <a:xfrm>
            <a:off x="1179978" y="77355"/>
            <a:ext cx="22775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- </a:t>
            </a:r>
            <a:r>
              <a:rPr lang="ko-KR" altLang="en-US" sz="1200" dirty="0" smtClean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선정 배경 및 기술현황</a:t>
            </a:r>
            <a:endParaRPr lang="ko-KR" altLang="en-US" sz="1200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88372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Box 49"/>
          <p:cNvSpPr txBox="1"/>
          <p:nvPr/>
        </p:nvSpPr>
        <p:spPr>
          <a:xfrm>
            <a:off x="0" y="0"/>
            <a:ext cx="673735" cy="400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64818D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01</a:t>
            </a:r>
            <a:endParaRPr lang="ko-KR" altLang="en-US" sz="2000" b="1" dirty="0">
              <a:solidFill>
                <a:srgbClr val="64818D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432435" y="88265"/>
            <a:ext cx="45720" cy="307340"/>
          </a:xfrm>
          <a:prstGeom prst="rect">
            <a:avLst/>
          </a:prstGeom>
          <a:solidFill>
            <a:srgbClr val="6481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D060AC2A-B098-4474-8B39-859867369D4F}"/>
              </a:ext>
            </a:extLst>
          </p:cNvPr>
          <p:cNvCxnSpPr>
            <a:cxnSpLocks/>
          </p:cNvCxnSpPr>
          <p:nvPr/>
        </p:nvCxnSpPr>
        <p:spPr>
          <a:xfrm>
            <a:off x="0" y="427990"/>
            <a:ext cx="3295650" cy="0"/>
          </a:xfrm>
          <a:prstGeom prst="line">
            <a:avLst/>
          </a:prstGeom>
          <a:ln w="28575">
            <a:solidFill>
              <a:srgbClr val="64818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07597" y="41880"/>
            <a:ext cx="31204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solidFill>
                  <a:srgbClr val="64818D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서론</a:t>
            </a:r>
            <a:endParaRPr lang="ko-KR" altLang="en-US" sz="2000" b="1" dirty="0">
              <a:solidFill>
                <a:srgbClr val="64818D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5156" y="1008450"/>
            <a:ext cx="9632515" cy="502963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179978" y="77355"/>
            <a:ext cx="22775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- </a:t>
            </a:r>
            <a:r>
              <a:rPr lang="ko-KR" altLang="en-US" sz="1200" dirty="0" smtClean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선정 배경 및 기술현황</a:t>
            </a:r>
            <a:endParaRPr lang="ko-KR" altLang="en-US" sz="1200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773126" y="3234280"/>
            <a:ext cx="729005" cy="240932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2277687" y="4575950"/>
            <a:ext cx="8445732" cy="240932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1526771" y="4816882"/>
            <a:ext cx="9196647" cy="240932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1526771" y="5057814"/>
            <a:ext cx="2006138" cy="240932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5780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735" y="1219008"/>
            <a:ext cx="10958510" cy="4419983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0" y="0"/>
            <a:ext cx="673735" cy="400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64818D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01</a:t>
            </a:r>
            <a:endParaRPr lang="ko-KR" altLang="en-US" sz="2000" b="1" dirty="0">
              <a:solidFill>
                <a:srgbClr val="64818D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432435" y="88265"/>
            <a:ext cx="45720" cy="307340"/>
          </a:xfrm>
          <a:prstGeom prst="rect">
            <a:avLst/>
          </a:prstGeom>
          <a:solidFill>
            <a:srgbClr val="6481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D060AC2A-B098-4474-8B39-859867369D4F}"/>
              </a:ext>
            </a:extLst>
          </p:cNvPr>
          <p:cNvCxnSpPr>
            <a:cxnSpLocks/>
          </p:cNvCxnSpPr>
          <p:nvPr/>
        </p:nvCxnSpPr>
        <p:spPr>
          <a:xfrm>
            <a:off x="0" y="427990"/>
            <a:ext cx="3295650" cy="0"/>
          </a:xfrm>
          <a:prstGeom prst="line">
            <a:avLst/>
          </a:prstGeom>
          <a:ln w="28575">
            <a:solidFill>
              <a:srgbClr val="64818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07597" y="41880"/>
            <a:ext cx="31204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solidFill>
                  <a:srgbClr val="64818D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서론</a:t>
            </a:r>
            <a:endParaRPr lang="ko-KR" altLang="en-US" sz="2000" b="1" dirty="0">
              <a:solidFill>
                <a:srgbClr val="64818D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8275881" y="2678024"/>
            <a:ext cx="3198519" cy="245175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873034" y="2923199"/>
            <a:ext cx="9454165" cy="261998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179978" y="77355"/>
            <a:ext cx="22775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- </a:t>
            </a:r>
            <a:r>
              <a:rPr lang="ko-KR" altLang="en-US" sz="1200" dirty="0" smtClean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선정 배경 및 기술현황</a:t>
            </a:r>
            <a:endParaRPr lang="ko-KR" altLang="en-US" sz="1200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46141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TextBox 83">
            <a:extLst>
              <a:ext uri="{FF2B5EF4-FFF2-40B4-BE49-F238E27FC236}">
                <a16:creationId xmlns:a16="http://schemas.microsoft.com/office/drawing/2014/main" id="{E35C6A02-1C44-43C4-8934-B5E7F47E7816}"/>
              </a:ext>
            </a:extLst>
          </p:cNvPr>
          <p:cNvSpPr txBox="1"/>
          <p:nvPr/>
        </p:nvSpPr>
        <p:spPr>
          <a:xfrm>
            <a:off x="-175260" y="3535272"/>
            <a:ext cx="69653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앞에서 언급한</a:t>
            </a:r>
            <a:endParaRPr lang="en-US" altLang="ko-KR" sz="2400" dirty="0" smtClean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r>
              <a:rPr lang="ko-KR" altLang="en-US" sz="24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문제점을 해결하기 위해</a:t>
            </a:r>
            <a:endParaRPr lang="en-US" altLang="ko-KR" sz="2400" dirty="0" smtClean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r>
              <a:rPr lang="ko-KR" altLang="en-US" sz="24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어떠한 제품을 만들어야 할까</a:t>
            </a:r>
            <a:r>
              <a:rPr lang="en-US" altLang="ko-KR" sz="2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?</a:t>
            </a:r>
            <a:endParaRPr lang="en-US" altLang="ko-KR" sz="2400" dirty="0" smtClean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90CCC99F-BF93-46DE-AE8A-B1F57324F079}"/>
              </a:ext>
            </a:extLst>
          </p:cNvPr>
          <p:cNvSpPr/>
          <p:nvPr/>
        </p:nvSpPr>
        <p:spPr>
          <a:xfrm>
            <a:off x="6790055" y="0"/>
            <a:ext cx="5401945" cy="6858000"/>
          </a:xfrm>
          <a:prstGeom prst="rect">
            <a:avLst/>
          </a:prstGeom>
          <a:solidFill>
            <a:srgbClr val="6481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0" y="0"/>
            <a:ext cx="673735" cy="400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64818D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01</a:t>
            </a:r>
            <a:endParaRPr lang="ko-KR" altLang="en-US" sz="2000" b="1" dirty="0">
              <a:solidFill>
                <a:srgbClr val="64818D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432435" y="88265"/>
            <a:ext cx="45720" cy="307340"/>
          </a:xfrm>
          <a:prstGeom prst="rect">
            <a:avLst/>
          </a:prstGeom>
          <a:solidFill>
            <a:srgbClr val="6481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D060AC2A-B098-4474-8B39-859867369D4F}"/>
              </a:ext>
            </a:extLst>
          </p:cNvPr>
          <p:cNvCxnSpPr/>
          <p:nvPr/>
        </p:nvCxnSpPr>
        <p:spPr>
          <a:xfrm>
            <a:off x="0" y="427990"/>
            <a:ext cx="2743200" cy="0"/>
          </a:xfrm>
          <a:prstGeom prst="line">
            <a:avLst/>
          </a:prstGeom>
          <a:ln w="28575">
            <a:solidFill>
              <a:srgbClr val="64818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이등변 삼각형 82">
            <a:extLst>
              <a:ext uri="{FF2B5EF4-FFF2-40B4-BE49-F238E27FC236}">
                <a16:creationId xmlns:a16="http://schemas.microsoft.com/office/drawing/2014/main" id="{13FB39F4-8BC7-42F8-926A-8074C20D8AA6}"/>
              </a:ext>
            </a:extLst>
          </p:cNvPr>
          <p:cNvSpPr/>
          <p:nvPr/>
        </p:nvSpPr>
        <p:spPr>
          <a:xfrm rot="16200000">
            <a:off x="6362065" y="3336290"/>
            <a:ext cx="486410" cy="369570"/>
          </a:xfrm>
          <a:prstGeom prst="triangle">
            <a:avLst/>
          </a:prstGeom>
          <a:solidFill>
            <a:srgbClr val="6481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1853720" y="2043212"/>
            <a:ext cx="2516362" cy="737679"/>
            <a:chOff x="1781015" y="1684802"/>
            <a:chExt cx="2516362" cy="737679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E76DB01A-39A2-4BB2-9D95-2037085409D7}"/>
                </a:ext>
              </a:extLst>
            </p:cNvPr>
            <p:cNvSpPr txBox="1"/>
            <p:nvPr/>
          </p:nvSpPr>
          <p:spPr>
            <a:xfrm>
              <a:off x="1781015" y="1760839"/>
              <a:ext cx="251636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 smtClean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    과제 목표 </a:t>
              </a:r>
              <a:endParaRPr lang="ko-KR" altLang="en-US" sz="32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D31ACE20-0413-4341-98B4-C4500B7F03FC}"/>
                </a:ext>
              </a:extLst>
            </p:cNvPr>
            <p:cNvSpPr/>
            <p:nvPr/>
          </p:nvSpPr>
          <p:spPr>
            <a:xfrm rot="2062298">
              <a:off x="2116560" y="1684802"/>
              <a:ext cx="45720" cy="295275"/>
            </a:xfrm>
            <a:prstGeom prst="rect">
              <a:avLst/>
            </a:prstGeom>
            <a:solidFill>
              <a:srgbClr val="64818D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1E0FDA7F-6191-4A84-AFC2-AF5A023D9A7A}"/>
                </a:ext>
              </a:extLst>
            </p:cNvPr>
            <p:cNvSpPr/>
            <p:nvPr/>
          </p:nvSpPr>
          <p:spPr>
            <a:xfrm rot="1926365">
              <a:off x="4104167" y="2127206"/>
              <a:ext cx="45720" cy="295275"/>
            </a:xfrm>
            <a:prstGeom prst="rect">
              <a:avLst/>
            </a:prstGeom>
            <a:solidFill>
              <a:srgbClr val="64818D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</p:grp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9788" y="1918335"/>
            <a:ext cx="4492005" cy="2994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573991" y="41880"/>
            <a:ext cx="31204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solidFill>
                  <a:srgbClr val="64818D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서론</a:t>
            </a:r>
            <a:endParaRPr lang="ko-KR" altLang="en-US" sz="2000" b="1" dirty="0">
              <a:solidFill>
                <a:srgbClr val="64818D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69355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Box 49"/>
          <p:cNvSpPr txBox="1"/>
          <p:nvPr/>
        </p:nvSpPr>
        <p:spPr>
          <a:xfrm>
            <a:off x="0" y="0"/>
            <a:ext cx="673735" cy="400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64818D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01</a:t>
            </a:r>
            <a:endParaRPr lang="ko-KR" altLang="en-US" sz="2000" b="1" dirty="0">
              <a:solidFill>
                <a:srgbClr val="64818D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432435" y="88265"/>
            <a:ext cx="45720" cy="307340"/>
          </a:xfrm>
          <a:prstGeom prst="rect">
            <a:avLst/>
          </a:prstGeom>
          <a:solidFill>
            <a:srgbClr val="6481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D060AC2A-B098-4474-8B39-859867369D4F}"/>
              </a:ext>
            </a:extLst>
          </p:cNvPr>
          <p:cNvCxnSpPr>
            <a:cxnSpLocks/>
          </p:cNvCxnSpPr>
          <p:nvPr/>
        </p:nvCxnSpPr>
        <p:spPr>
          <a:xfrm>
            <a:off x="0" y="427990"/>
            <a:ext cx="3295650" cy="0"/>
          </a:xfrm>
          <a:prstGeom prst="line">
            <a:avLst/>
          </a:prstGeom>
          <a:ln w="28575">
            <a:solidFill>
              <a:srgbClr val="64818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07597" y="39189"/>
            <a:ext cx="31204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solidFill>
                  <a:srgbClr val="64818D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서론</a:t>
            </a:r>
            <a:endParaRPr lang="ko-KR" altLang="en-US" sz="2000" b="1" dirty="0">
              <a:solidFill>
                <a:srgbClr val="64818D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255529" y="983948"/>
            <a:ext cx="4461164" cy="5405414"/>
            <a:chOff x="607597" y="856841"/>
            <a:chExt cx="4461164" cy="5405414"/>
          </a:xfrm>
        </p:grpSpPr>
        <p:sp>
          <p:nvSpPr>
            <p:cNvPr id="4" name="모서리가 둥근 직사각형 3"/>
            <p:cNvSpPr/>
            <p:nvPr/>
          </p:nvSpPr>
          <p:spPr>
            <a:xfrm>
              <a:off x="607597" y="1468582"/>
              <a:ext cx="4461164" cy="4793673"/>
            </a:xfrm>
            <a:prstGeom prst="roundRect">
              <a:avLst/>
            </a:prstGeom>
            <a:noFill/>
            <a:ln w="635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1842135" y="858982"/>
              <a:ext cx="1828800" cy="609600"/>
            </a:xfrm>
            <a:prstGeom prst="rect">
              <a:avLst/>
            </a:prstGeom>
            <a:noFill/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014927" y="856841"/>
              <a:ext cx="148321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smtClean="0">
                  <a:latin typeface="궁서체" panose="02030609000101010101" pitchFamily="17" charset="-127"/>
                  <a:ea typeface="궁서체" panose="02030609000101010101" pitchFamily="17" charset="-127"/>
                </a:rPr>
                <a:t>현재 기술의문제점</a:t>
              </a:r>
              <a:endParaRPr lang="ko-KR" altLang="en-US" dirty="0">
                <a:latin typeface="궁서체" panose="02030609000101010101" pitchFamily="17" charset="-127"/>
                <a:ea typeface="궁서체" panose="02030609000101010101" pitchFamily="17" charset="-127"/>
              </a:endParaRPr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7452222" y="986089"/>
            <a:ext cx="4461164" cy="5403273"/>
            <a:chOff x="607597" y="858982"/>
            <a:chExt cx="4461164" cy="5403273"/>
          </a:xfrm>
        </p:grpSpPr>
        <p:sp>
          <p:nvSpPr>
            <p:cNvPr id="18" name="모서리가 둥근 직사각형 17"/>
            <p:cNvSpPr/>
            <p:nvPr/>
          </p:nvSpPr>
          <p:spPr>
            <a:xfrm>
              <a:off x="607597" y="1468582"/>
              <a:ext cx="4461164" cy="4793673"/>
            </a:xfrm>
            <a:prstGeom prst="roundRect">
              <a:avLst/>
            </a:prstGeom>
            <a:noFill/>
            <a:ln w="635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1842135" y="858982"/>
              <a:ext cx="1828800" cy="609600"/>
            </a:xfrm>
            <a:prstGeom prst="rect">
              <a:avLst/>
            </a:prstGeom>
            <a:noFill/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231478" y="979116"/>
              <a:ext cx="13384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>
                  <a:latin typeface="궁서체" panose="02030609000101010101" pitchFamily="17" charset="-127"/>
                  <a:ea typeface="궁서체" panose="02030609000101010101" pitchFamily="17" charset="-127"/>
                </a:rPr>
                <a:t>해결방안</a:t>
              </a:r>
              <a:endParaRPr lang="ko-KR" altLang="en-US" dirty="0">
                <a:latin typeface="궁서체" panose="02030609000101010101" pitchFamily="17" charset="-127"/>
                <a:ea typeface="궁서체" panose="02030609000101010101" pitchFamily="17" charset="-127"/>
              </a:endParaRPr>
            </a:p>
          </p:txBody>
        </p:sp>
      </p:grpSp>
      <p:sp>
        <p:nvSpPr>
          <p:cNvPr id="11" name="오른쪽 화살표 10"/>
          <p:cNvSpPr/>
          <p:nvPr/>
        </p:nvSpPr>
        <p:spPr>
          <a:xfrm>
            <a:off x="5597236" y="2909455"/>
            <a:ext cx="1163782" cy="1745672"/>
          </a:xfrm>
          <a:prstGeom prst="rightArrow">
            <a:avLst/>
          </a:prstGeom>
          <a:solidFill>
            <a:srgbClr val="64818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896111" y="2586289"/>
            <a:ext cx="31253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환전할 수 있는 장소가 제      한적이다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48344" y="4357367"/>
            <a:ext cx="32208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높은 수수료로인해 환전을 꺼리게 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8107112" y="2309290"/>
            <a:ext cx="33300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무인 환전기를 여러 곳에 설치하여 접근성을 높인다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또한</a:t>
            </a:r>
            <a:r>
              <a:rPr lang="en-US" altLang="ko-KR" dirty="0" smtClean="0"/>
              <a:t>,</a:t>
            </a:r>
            <a:r>
              <a:rPr lang="ko-KR" altLang="en-US" dirty="0" smtClean="0"/>
              <a:t> 환전에 필요한 인력을 최소화한다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8107112" y="4331961"/>
            <a:ext cx="33300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환전기의 설계 및 제작 비용을 최소화한다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1179978" y="77355"/>
            <a:ext cx="22775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mtClean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- </a:t>
            </a:r>
            <a:r>
              <a:rPr lang="ko-KR" altLang="en-US" sz="1200" dirty="0" smtClean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과제 목표</a:t>
            </a:r>
            <a:endParaRPr lang="ko-KR" altLang="en-US" sz="1200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61318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Box 49"/>
          <p:cNvSpPr txBox="1"/>
          <p:nvPr/>
        </p:nvSpPr>
        <p:spPr>
          <a:xfrm>
            <a:off x="0" y="0"/>
            <a:ext cx="673735" cy="400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64818D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01</a:t>
            </a:r>
            <a:endParaRPr lang="ko-KR" altLang="en-US" sz="2000" b="1" dirty="0">
              <a:solidFill>
                <a:srgbClr val="64818D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432435" y="88265"/>
            <a:ext cx="45720" cy="307340"/>
          </a:xfrm>
          <a:prstGeom prst="rect">
            <a:avLst/>
          </a:prstGeom>
          <a:solidFill>
            <a:srgbClr val="6481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D060AC2A-B098-4474-8B39-859867369D4F}"/>
              </a:ext>
            </a:extLst>
          </p:cNvPr>
          <p:cNvCxnSpPr>
            <a:cxnSpLocks/>
          </p:cNvCxnSpPr>
          <p:nvPr/>
        </p:nvCxnSpPr>
        <p:spPr>
          <a:xfrm>
            <a:off x="0" y="427990"/>
            <a:ext cx="3295650" cy="0"/>
          </a:xfrm>
          <a:prstGeom prst="line">
            <a:avLst/>
          </a:prstGeom>
          <a:ln w="28575">
            <a:solidFill>
              <a:srgbClr val="64818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07597" y="39189"/>
            <a:ext cx="31204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solidFill>
                  <a:srgbClr val="64818D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서론</a:t>
            </a:r>
            <a:endParaRPr lang="ko-KR" altLang="en-US" sz="2000" b="1" dirty="0">
              <a:solidFill>
                <a:srgbClr val="64818D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004068" y="2700906"/>
            <a:ext cx="902332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ko-KR" altLang="en-US" sz="2800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남녀노소 누구나 쉽게 이용할 수 있는 엔화를 원으로 환전하는 무인 동전 환전기를 제작한다</a:t>
            </a:r>
            <a:r>
              <a:rPr lang="en-US" altLang="ko-KR" sz="2800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endParaRPr lang="en-US" altLang="ko-KR" sz="2800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 sz="2800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무인 환전기는 실시간으로 환율을 업데이트한다</a:t>
            </a:r>
            <a:r>
              <a:rPr lang="en-US" altLang="ko-KR" sz="2800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endParaRPr lang="en-US" altLang="ko-KR" sz="2800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 sz="2800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메커니즘을 간단하게 만들어 비용을 최소화 한다</a:t>
            </a:r>
            <a:r>
              <a:rPr lang="en-US" altLang="ko-KR" sz="2800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.</a:t>
            </a:r>
            <a:endParaRPr lang="ko-KR" altLang="en-US" sz="2800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</p:txBody>
      </p:sp>
      <p:sp>
        <p:nvSpPr>
          <p:cNvPr id="3" name="모서리가 둥근 직사각형 2"/>
          <p:cNvSpPr/>
          <p:nvPr/>
        </p:nvSpPr>
        <p:spPr>
          <a:xfrm>
            <a:off x="1651379" y="2006221"/>
            <a:ext cx="9376012" cy="4121623"/>
          </a:xfrm>
          <a:prstGeom prst="roundRect">
            <a:avLst/>
          </a:prstGeom>
          <a:noFill/>
          <a:ln w="50800">
            <a:solidFill>
              <a:srgbClr val="6481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4422414" y="941696"/>
            <a:ext cx="3833942" cy="1064525"/>
          </a:xfrm>
          <a:prstGeom prst="rect">
            <a:avLst/>
          </a:prstGeom>
          <a:noFill/>
          <a:ln w="50800">
            <a:solidFill>
              <a:srgbClr val="6481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5164329" y="1120015"/>
            <a:ext cx="24571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과제 목표</a:t>
            </a:r>
            <a:endParaRPr lang="ko-KR" altLang="en-US" sz="4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79978" y="77355"/>
            <a:ext cx="22775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mtClean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- </a:t>
            </a:r>
            <a:r>
              <a:rPr lang="ko-KR" altLang="en-US" sz="1200" dirty="0" smtClean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과제 목표</a:t>
            </a:r>
            <a:endParaRPr lang="ko-KR" altLang="en-US" sz="1200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3817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786255" cy="6858000"/>
          </a:xfrm>
          <a:prstGeom prst="rect">
            <a:avLst/>
          </a:prstGeom>
          <a:solidFill>
            <a:srgbClr val="B7CF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021840" y="1955800"/>
            <a:ext cx="1026160" cy="646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64818D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02</a:t>
            </a:r>
            <a:endParaRPr lang="ko-KR" altLang="en-US" sz="3600" dirty="0">
              <a:solidFill>
                <a:srgbClr val="64818D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951747" y="1955800"/>
            <a:ext cx="41864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r>
              <a:rPr lang="ko-KR" altLang="en-US" sz="3600" b="1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관련 기술</a:t>
            </a:r>
            <a:endParaRPr lang="ko-KR" altLang="en-US" sz="36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906027" y="2159000"/>
            <a:ext cx="45720" cy="307340"/>
          </a:xfrm>
          <a:prstGeom prst="rect">
            <a:avLst/>
          </a:prstGeom>
          <a:solidFill>
            <a:srgbClr val="6481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grpSp>
        <p:nvGrpSpPr>
          <p:cNvPr id="31" name="Group 4"/>
          <p:cNvGrpSpPr>
            <a:grpSpLocks noChangeAspect="1"/>
          </p:cNvGrpSpPr>
          <p:nvPr/>
        </p:nvGrpSpPr>
        <p:grpSpPr bwMode="auto">
          <a:xfrm rot="20629952">
            <a:off x="11440160" y="6232525"/>
            <a:ext cx="479425" cy="492125"/>
            <a:chOff x="11440160" y="6232525"/>
            <a:chExt cx="479425" cy="492125"/>
          </a:xfrm>
          <a:solidFill>
            <a:srgbClr val="97B8BF"/>
          </a:solidFill>
        </p:grpSpPr>
        <p:sp>
          <p:nvSpPr>
            <p:cNvPr id="32" name="Freeform 6"/>
            <p:cNvSpPr>
              <a:spLocks/>
            </p:cNvSpPr>
            <p:nvPr/>
          </p:nvSpPr>
          <p:spPr bwMode="auto">
            <a:xfrm>
              <a:off x="11440160" y="6232525"/>
              <a:ext cx="479425" cy="269875"/>
            </a:xfrm>
            <a:custGeom>
              <a:avLst/>
              <a:gdLst>
                <a:gd name="T0" fmla="*/ 1661 w 3322"/>
                <a:gd name="T1" fmla="*/ 0 h 1869"/>
                <a:gd name="T2" fmla="*/ 3322 w 3322"/>
                <a:gd name="T3" fmla="*/ 932 h 1869"/>
                <a:gd name="T4" fmla="*/ 1661 w 3322"/>
                <a:gd name="T5" fmla="*/ 1869 h 1869"/>
                <a:gd name="T6" fmla="*/ 0 w 3322"/>
                <a:gd name="T7" fmla="*/ 932 h 1869"/>
                <a:gd name="T8" fmla="*/ 1661 w 3322"/>
                <a:gd name="T9" fmla="*/ 0 h 18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22" h="1869">
                  <a:moveTo>
                    <a:pt x="1661" y="0"/>
                  </a:moveTo>
                  <a:lnTo>
                    <a:pt x="3322" y="932"/>
                  </a:lnTo>
                  <a:lnTo>
                    <a:pt x="1661" y="1869"/>
                  </a:lnTo>
                  <a:lnTo>
                    <a:pt x="0" y="932"/>
                  </a:lnTo>
                  <a:lnTo>
                    <a:pt x="1661" y="0"/>
                  </a:lnTo>
                  <a:close/>
                </a:path>
              </a:pathLst>
            </a:custGeom>
            <a:grpFill/>
            <a:ln w="0">
              <a:solidFill>
                <a:srgbClr val="97B8B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00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33" name="Freeform 7"/>
            <p:cNvSpPr>
              <a:spLocks/>
            </p:cNvSpPr>
            <p:nvPr/>
          </p:nvSpPr>
          <p:spPr bwMode="auto">
            <a:xfrm>
              <a:off x="11440795" y="6433820"/>
              <a:ext cx="478790" cy="179070"/>
            </a:xfrm>
            <a:custGeom>
              <a:avLst/>
              <a:gdLst>
                <a:gd name="T0" fmla="*/ 541 w 3322"/>
                <a:gd name="T1" fmla="*/ 0 h 1241"/>
                <a:gd name="T2" fmla="*/ 1661 w 3322"/>
                <a:gd name="T3" fmla="*/ 632 h 1241"/>
                <a:gd name="T4" fmla="*/ 2781 w 3322"/>
                <a:gd name="T5" fmla="*/ 0 h 1241"/>
                <a:gd name="T6" fmla="*/ 3322 w 3322"/>
                <a:gd name="T7" fmla="*/ 303 h 1241"/>
                <a:gd name="T8" fmla="*/ 1661 w 3322"/>
                <a:gd name="T9" fmla="*/ 1241 h 1241"/>
                <a:gd name="T10" fmla="*/ 0 w 3322"/>
                <a:gd name="T11" fmla="*/ 303 h 1241"/>
                <a:gd name="T12" fmla="*/ 541 w 3322"/>
                <a:gd name="T13" fmla="*/ 0 h 1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22" h="1241">
                  <a:moveTo>
                    <a:pt x="541" y="0"/>
                  </a:moveTo>
                  <a:lnTo>
                    <a:pt x="1661" y="632"/>
                  </a:lnTo>
                  <a:lnTo>
                    <a:pt x="2781" y="0"/>
                  </a:lnTo>
                  <a:lnTo>
                    <a:pt x="3322" y="303"/>
                  </a:lnTo>
                  <a:lnTo>
                    <a:pt x="1661" y="1241"/>
                  </a:lnTo>
                  <a:lnTo>
                    <a:pt x="0" y="303"/>
                  </a:lnTo>
                  <a:lnTo>
                    <a:pt x="541" y="0"/>
                  </a:lnTo>
                  <a:close/>
                </a:path>
              </a:pathLst>
            </a:custGeom>
            <a:grpFill/>
            <a:ln w="0">
              <a:solidFill>
                <a:srgbClr val="97B8B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00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34" name="Freeform 8"/>
            <p:cNvSpPr>
              <a:spLocks/>
            </p:cNvSpPr>
            <p:nvPr/>
          </p:nvSpPr>
          <p:spPr bwMode="auto">
            <a:xfrm>
              <a:off x="11440160" y="6544945"/>
              <a:ext cx="479425" cy="179705"/>
            </a:xfrm>
            <a:custGeom>
              <a:avLst/>
              <a:gdLst>
                <a:gd name="T0" fmla="*/ 541 w 3322"/>
                <a:gd name="T1" fmla="*/ 0 h 1239"/>
                <a:gd name="T2" fmla="*/ 1661 w 3322"/>
                <a:gd name="T3" fmla="*/ 631 h 1239"/>
                <a:gd name="T4" fmla="*/ 2781 w 3322"/>
                <a:gd name="T5" fmla="*/ 0 h 1239"/>
                <a:gd name="T6" fmla="*/ 3322 w 3322"/>
                <a:gd name="T7" fmla="*/ 303 h 1239"/>
                <a:gd name="T8" fmla="*/ 1661 w 3322"/>
                <a:gd name="T9" fmla="*/ 1239 h 1239"/>
                <a:gd name="T10" fmla="*/ 0 w 3322"/>
                <a:gd name="T11" fmla="*/ 303 h 1239"/>
                <a:gd name="T12" fmla="*/ 541 w 3322"/>
                <a:gd name="T13" fmla="*/ 0 h 1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22" h="1239">
                  <a:moveTo>
                    <a:pt x="541" y="0"/>
                  </a:moveTo>
                  <a:lnTo>
                    <a:pt x="1661" y="631"/>
                  </a:lnTo>
                  <a:lnTo>
                    <a:pt x="2781" y="0"/>
                  </a:lnTo>
                  <a:lnTo>
                    <a:pt x="3322" y="303"/>
                  </a:lnTo>
                  <a:lnTo>
                    <a:pt x="1661" y="1239"/>
                  </a:lnTo>
                  <a:lnTo>
                    <a:pt x="0" y="303"/>
                  </a:lnTo>
                  <a:lnTo>
                    <a:pt x="541" y="0"/>
                  </a:lnTo>
                  <a:close/>
                </a:path>
              </a:pathLst>
            </a:custGeom>
            <a:grpFill/>
            <a:ln w="0">
              <a:solidFill>
                <a:srgbClr val="97B8B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00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</p:grpSp>
      <p:cxnSp>
        <p:nvCxnSpPr>
          <p:cNvPr id="36" name="직선 연결선 35"/>
          <p:cNvCxnSpPr/>
          <p:nvPr/>
        </p:nvCxnSpPr>
        <p:spPr>
          <a:xfrm>
            <a:off x="11616690" y="0"/>
            <a:ext cx="0" cy="6369050"/>
          </a:xfrm>
          <a:prstGeom prst="line">
            <a:avLst/>
          </a:prstGeom>
          <a:ln w="19050">
            <a:solidFill>
              <a:srgbClr val="97B8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12007215" y="0"/>
            <a:ext cx="0" cy="6858000"/>
          </a:xfrm>
          <a:prstGeom prst="line">
            <a:avLst/>
          </a:prstGeom>
          <a:ln w="19050">
            <a:solidFill>
              <a:srgbClr val="97B8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140222">
            <a:off x="7601692" y="3356794"/>
            <a:ext cx="2819272" cy="281927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2951747" y="2602131"/>
            <a:ext cx="35598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20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동전 분류 기술</a:t>
            </a:r>
            <a:endParaRPr lang="en-US" altLang="ko-KR" sz="20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ko-KR" altLang="en-US" sz="20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97743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1999" cy="794489"/>
          </a:xfrm>
          <a:prstGeom prst="rect">
            <a:avLst/>
          </a:prstGeom>
          <a:solidFill>
            <a:srgbClr val="B7CF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/>
          <p:cNvSpPr txBox="1"/>
          <p:nvPr/>
        </p:nvSpPr>
        <p:spPr>
          <a:xfrm>
            <a:off x="256199" y="184187"/>
            <a:ext cx="6737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64818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02</a:t>
            </a:r>
            <a:endParaRPr lang="ko-KR" altLang="en-US" sz="2800" dirty="0">
              <a:solidFill>
                <a:srgbClr val="64818D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890024" y="240432"/>
            <a:ext cx="26945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solidFill>
                  <a:srgbClr val="64818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관련 기술</a:t>
            </a:r>
            <a:endParaRPr lang="ko-KR" altLang="en-US" sz="2000" dirty="0">
              <a:solidFill>
                <a:srgbClr val="64818D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844305" y="291973"/>
            <a:ext cx="45719" cy="307648"/>
          </a:xfrm>
          <a:prstGeom prst="rect">
            <a:avLst/>
          </a:prstGeom>
          <a:solidFill>
            <a:srgbClr val="6481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1246260" y="2936696"/>
            <a:ext cx="9699477" cy="2897024"/>
            <a:chOff x="1552983" y="3446331"/>
            <a:chExt cx="9699477" cy="2897024"/>
          </a:xfrm>
        </p:grpSpPr>
        <p:grpSp>
          <p:nvGrpSpPr>
            <p:cNvPr id="50" name="그룹 49"/>
            <p:cNvGrpSpPr/>
            <p:nvPr/>
          </p:nvGrpSpPr>
          <p:grpSpPr>
            <a:xfrm>
              <a:off x="1552983" y="3446331"/>
              <a:ext cx="2162086" cy="2897024"/>
              <a:chOff x="1786071" y="1999716"/>
              <a:chExt cx="2162086" cy="2897024"/>
            </a:xfrm>
          </p:grpSpPr>
          <p:sp>
            <p:nvSpPr>
              <p:cNvPr id="51" name="모서리가 둥근 직사각형 50"/>
              <p:cNvSpPr/>
              <p:nvPr/>
            </p:nvSpPr>
            <p:spPr>
              <a:xfrm>
                <a:off x="1786071" y="1999716"/>
                <a:ext cx="2162086" cy="2879934"/>
              </a:xfrm>
              <a:prstGeom prst="roundRect">
                <a:avLst>
                  <a:gd name="adj" fmla="val 50000"/>
                </a:avLst>
              </a:prstGeom>
              <a:solidFill>
                <a:srgbClr val="64818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2" name="모서리가 둥근 직사각형 51"/>
              <p:cNvSpPr/>
              <p:nvPr/>
            </p:nvSpPr>
            <p:spPr>
              <a:xfrm>
                <a:off x="1786071" y="3435409"/>
                <a:ext cx="2162086" cy="1461331"/>
              </a:xfrm>
              <a:prstGeom prst="roundRect">
                <a:avLst/>
              </a:prstGeom>
              <a:solidFill>
                <a:srgbClr val="64818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53" name="그룹 52"/>
            <p:cNvGrpSpPr/>
            <p:nvPr/>
          </p:nvGrpSpPr>
          <p:grpSpPr>
            <a:xfrm>
              <a:off x="4065447" y="3446331"/>
              <a:ext cx="2162086" cy="2897024"/>
              <a:chOff x="4300345" y="1999716"/>
              <a:chExt cx="2162086" cy="2897024"/>
            </a:xfrm>
          </p:grpSpPr>
          <p:sp>
            <p:nvSpPr>
              <p:cNvPr id="54" name="모서리가 둥근 직사각형 53"/>
              <p:cNvSpPr/>
              <p:nvPr/>
            </p:nvSpPr>
            <p:spPr>
              <a:xfrm>
                <a:off x="4300345" y="1999716"/>
                <a:ext cx="2162086" cy="2879934"/>
              </a:xfrm>
              <a:prstGeom prst="roundRect">
                <a:avLst>
                  <a:gd name="adj" fmla="val 50000"/>
                </a:avLst>
              </a:prstGeom>
              <a:solidFill>
                <a:srgbClr val="97B8B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5" name="모서리가 둥근 직사각형 54"/>
              <p:cNvSpPr/>
              <p:nvPr/>
            </p:nvSpPr>
            <p:spPr>
              <a:xfrm>
                <a:off x="4300345" y="3435409"/>
                <a:ext cx="2162086" cy="1461331"/>
              </a:xfrm>
              <a:prstGeom prst="roundRect">
                <a:avLst/>
              </a:prstGeom>
              <a:solidFill>
                <a:srgbClr val="97B8B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56" name="그룹 55"/>
            <p:cNvGrpSpPr/>
            <p:nvPr/>
          </p:nvGrpSpPr>
          <p:grpSpPr>
            <a:xfrm>
              <a:off x="6577911" y="3446331"/>
              <a:ext cx="2162086" cy="2897024"/>
              <a:chOff x="1786071" y="1999716"/>
              <a:chExt cx="2162086" cy="2897024"/>
            </a:xfrm>
          </p:grpSpPr>
          <p:sp>
            <p:nvSpPr>
              <p:cNvPr id="57" name="모서리가 둥근 직사각형 56"/>
              <p:cNvSpPr/>
              <p:nvPr/>
            </p:nvSpPr>
            <p:spPr>
              <a:xfrm>
                <a:off x="1786071" y="1999716"/>
                <a:ext cx="2162086" cy="2879934"/>
              </a:xfrm>
              <a:prstGeom prst="roundRect">
                <a:avLst>
                  <a:gd name="adj" fmla="val 50000"/>
                </a:avLst>
              </a:prstGeom>
              <a:solidFill>
                <a:srgbClr val="B7CFC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8" name="모서리가 둥근 직사각형 57"/>
              <p:cNvSpPr/>
              <p:nvPr/>
            </p:nvSpPr>
            <p:spPr>
              <a:xfrm>
                <a:off x="1786071" y="3435409"/>
                <a:ext cx="2162086" cy="1461331"/>
              </a:xfrm>
              <a:prstGeom prst="roundRect">
                <a:avLst/>
              </a:prstGeom>
              <a:solidFill>
                <a:srgbClr val="B7CFC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59" name="그룹 58"/>
            <p:cNvGrpSpPr/>
            <p:nvPr/>
          </p:nvGrpSpPr>
          <p:grpSpPr>
            <a:xfrm>
              <a:off x="9090374" y="3446331"/>
              <a:ext cx="2162086" cy="2897024"/>
              <a:chOff x="1786071" y="1999716"/>
              <a:chExt cx="2162086" cy="2897024"/>
            </a:xfrm>
          </p:grpSpPr>
          <p:sp>
            <p:nvSpPr>
              <p:cNvPr id="60" name="모서리가 둥근 직사각형 59"/>
              <p:cNvSpPr/>
              <p:nvPr/>
            </p:nvSpPr>
            <p:spPr>
              <a:xfrm>
                <a:off x="1786071" y="1999716"/>
                <a:ext cx="2162086" cy="2879934"/>
              </a:xfrm>
              <a:prstGeom prst="roundRect">
                <a:avLst>
                  <a:gd name="adj" fmla="val 50000"/>
                </a:avLst>
              </a:prstGeom>
              <a:solidFill>
                <a:srgbClr val="D8E3E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1" name="모서리가 둥근 직사각형 60"/>
              <p:cNvSpPr/>
              <p:nvPr/>
            </p:nvSpPr>
            <p:spPr>
              <a:xfrm>
                <a:off x="1786071" y="3435409"/>
                <a:ext cx="2162086" cy="1461331"/>
              </a:xfrm>
              <a:prstGeom prst="roundRect">
                <a:avLst/>
              </a:prstGeom>
              <a:solidFill>
                <a:srgbClr val="D8E3E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62" name="타원 61"/>
            <p:cNvSpPr/>
            <p:nvPr/>
          </p:nvSpPr>
          <p:spPr>
            <a:xfrm>
              <a:off x="1706807" y="3553155"/>
              <a:ext cx="1854437" cy="185443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타원 62"/>
            <p:cNvSpPr/>
            <p:nvPr/>
          </p:nvSpPr>
          <p:spPr>
            <a:xfrm>
              <a:off x="4219271" y="3553155"/>
              <a:ext cx="1854437" cy="185443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4" name="타원 63"/>
            <p:cNvSpPr/>
            <p:nvPr/>
          </p:nvSpPr>
          <p:spPr>
            <a:xfrm>
              <a:off x="6731735" y="3553155"/>
              <a:ext cx="1854437" cy="185443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타원 64"/>
            <p:cNvSpPr/>
            <p:nvPr/>
          </p:nvSpPr>
          <p:spPr>
            <a:xfrm>
              <a:off x="9244198" y="3553155"/>
              <a:ext cx="1854437" cy="185443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2044288" y="3958694"/>
              <a:ext cx="113659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5400" dirty="0" smtClean="0">
                  <a:solidFill>
                    <a:srgbClr val="64818D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무</a:t>
              </a:r>
              <a:r>
                <a:rPr lang="ko-KR" altLang="en-US" sz="5400" dirty="0">
                  <a:solidFill>
                    <a:srgbClr val="64818D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게</a:t>
              </a: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7090655" y="4103476"/>
              <a:ext cx="113659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4000" dirty="0" smtClean="0">
                  <a:solidFill>
                    <a:srgbClr val="B7CFCE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이미지</a:t>
              </a:r>
              <a:endParaRPr lang="ko-KR" altLang="en-US" sz="4000" dirty="0">
                <a:solidFill>
                  <a:srgbClr val="B7CFCE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9624485" y="3958371"/>
              <a:ext cx="113659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5400" dirty="0" smtClean="0">
                  <a:solidFill>
                    <a:srgbClr val="D8E3E5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크기</a:t>
              </a:r>
              <a:endParaRPr lang="ko-KR" altLang="en-US" sz="5400" dirty="0">
                <a:solidFill>
                  <a:srgbClr val="D8E3E5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1558564" y="5659241"/>
              <a:ext cx="21509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 smtClean="0">
                  <a:solidFill>
                    <a:srgbClr val="222222"/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무게의 차이를 이용한 </a:t>
              </a:r>
              <a:endParaRPr lang="en-US" altLang="ko-KR" sz="1200" dirty="0" smtClean="0">
                <a:solidFill>
                  <a:srgbClr val="222222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endParaRPr>
            </a:p>
            <a:p>
              <a:pPr algn="ctr"/>
              <a:r>
                <a:rPr lang="ko-KR" altLang="en-US" sz="1200" dirty="0" smtClean="0">
                  <a:solidFill>
                    <a:srgbClr val="222222"/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분류 방법</a:t>
              </a:r>
              <a:endParaRPr lang="ko-KR" altLang="en-US" sz="1200" dirty="0">
                <a:solidFill>
                  <a:srgbClr val="222222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9095954" y="5659241"/>
              <a:ext cx="21509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 smtClean="0">
                  <a:solidFill>
                    <a:srgbClr val="222222"/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크기의 차이를 이용한 </a:t>
              </a:r>
              <a:endParaRPr lang="en-US" altLang="ko-KR" sz="1200" dirty="0" smtClean="0">
                <a:solidFill>
                  <a:srgbClr val="222222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endParaRPr>
            </a:p>
            <a:p>
              <a:pPr algn="ctr"/>
              <a:r>
                <a:rPr lang="ko-KR" altLang="en-US" sz="1200" dirty="0" smtClean="0">
                  <a:solidFill>
                    <a:srgbClr val="222222"/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분류 방법</a:t>
              </a:r>
              <a:endParaRPr lang="ko-KR" altLang="en-US" sz="1200" dirty="0">
                <a:solidFill>
                  <a:srgbClr val="222222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endParaRP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6616548" y="5659241"/>
              <a:ext cx="21509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 smtClean="0">
                  <a:solidFill>
                    <a:srgbClr val="222222"/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이미지 인식을 이용한 </a:t>
              </a:r>
              <a:endParaRPr lang="en-US" altLang="ko-KR" sz="1200" dirty="0" smtClean="0">
                <a:solidFill>
                  <a:srgbClr val="222222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endParaRPr>
            </a:p>
            <a:p>
              <a:pPr algn="ctr"/>
              <a:r>
                <a:rPr lang="ko-KR" altLang="en-US" sz="1200" dirty="0" smtClean="0">
                  <a:solidFill>
                    <a:srgbClr val="222222"/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분류 방법</a:t>
              </a:r>
              <a:endParaRPr lang="ko-KR" altLang="en-US" sz="1200" dirty="0">
                <a:solidFill>
                  <a:srgbClr val="222222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endParaRP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4082449" y="5659241"/>
              <a:ext cx="21509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 smtClean="0">
                  <a:solidFill>
                    <a:srgbClr val="222222"/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재질의 차이를 이용한</a:t>
              </a:r>
              <a:endParaRPr lang="en-US" altLang="ko-KR" sz="1200" dirty="0" smtClean="0">
                <a:solidFill>
                  <a:srgbClr val="222222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endParaRPr>
            </a:p>
            <a:p>
              <a:pPr algn="ctr"/>
              <a:r>
                <a:rPr lang="ko-KR" altLang="en-US" sz="1200" dirty="0" smtClean="0">
                  <a:solidFill>
                    <a:srgbClr val="222222"/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분류 방법</a:t>
              </a:r>
              <a:endParaRPr lang="ko-KR" altLang="en-US" sz="1200" dirty="0">
                <a:solidFill>
                  <a:srgbClr val="222222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endParaRPr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2127800" y="302471"/>
            <a:ext cx="17847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- </a:t>
            </a:r>
            <a:r>
              <a:rPr lang="ko-KR" altLang="en-US" sz="1200" dirty="0" smtClean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동전 분류 기술</a:t>
            </a:r>
            <a:endParaRPr lang="ko-KR" altLang="en-US" sz="1200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2949813" y="1205546"/>
            <a:ext cx="6292372" cy="1254868"/>
            <a:chOff x="2618164" y="1011677"/>
            <a:chExt cx="6292372" cy="1254868"/>
          </a:xfrm>
        </p:grpSpPr>
        <p:sp>
          <p:nvSpPr>
            <p:cNvPr id="47" name="TextBox 46"/>
            <p:cNvSpPr txBox="1"/>
            <p:nvPr/>
          </p:nvSpPr>
          <p:spPr>
            <a:xfrm>
              <a:off x="5810650" y="1431604"/>
              <a:ext cx="295682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 smtClean="0"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동전 분류 기술</a:t>
              </a:r>
              <a:endParaRPr lang="ko-KR" altLang="en-US" sz="2800" dirty="0">
                <a:latin typeface="KoPub돋움체 Medium" panose="00000600000000000000" pitchFamily="2" charset="-127"/>
                <a:ea typeface="KoPub돋움체 Medium" panose="00000600000000000000" pitchFamily="2" charset="-127"/>
              </a:endParaRPr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3073717" y="1479179"/>
              <a:ext cx="32892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/>
                <a:t>제품에 필요한 핵심 기술</a:t>
              </a:r>
              <a:endParaRPr lang="ko-KR" altLang="en-US" dirty="0"/>
            </a:p>
          </p:txBody>
        </p:sp>
        <p:sp>
          <p:nvSpPr>
            <p:cNvPr id="5" name="모서리가 둥근 직사각형 4"/>
            <p:cNvSpPr/>
            <p:nvPr/>
          </p:nvSpPr>
          <p:spPr>
            <a:xfrm>
              <a:off x="2618164" y="1011677"/>
              <a:ext cx="6292372" cy="1254868"/>
            </a:xfrm>
            <a:prstGeom prst="roundRect">
              <a:avLst/>
            </a:prstGeom>
            <a:noFill/>
            <a:ln w="889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4271470" y="3449059"/>
            <a:ext cx="113659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dirty="0" smtClean="0">
                <a:solidFill>
                  <a:srgbClr val="97B8BF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재</a:t>
            </a:r>
            <a:r>
              <a:rPr lang="ko-KR" altLang="en-US" sz="5400" dirty="0">
                <a:solidFill>
                  <a:srgbClr val="97B8BF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질</a:t>
            </a:r>
          </a:p>
        </p:txBody>
      </p:sp>
    </p:spTree>
    <p:extLst>
      <p:ext uri="{BB962C8B-B14F-4D97-AF65-F5344CB8AC3E}">
        <p14:creationId xmlns:p14="http://schemas.microsoft.com/office/powerpoint/2010/main" val="3126976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962" y="2114551"/>
            <a:ext cx="2927595" cy="43433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softEdge rad="38100"/>
          </a:effectLst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8716" y="2114550"/>
            <a:ext cx="2856799" cy="4343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softEdge rad="38100"/>
          </a:effec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9675" y="2114552"/>
            <a:ext cx="2914650" cy="43433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softEdge rad="38100"/>
          </a:effectLst>
        </p:spPr>
      </p:pic>
      <p:grpSp>
        <p:nvGrpSpPr>
          <p:cNvPr id="9" name="그룹 8"/>
          <p:cNvGrpSpPr/>
          <p:nvPr/>
        </p:nvGrpSpPr>
        <p:grpSpPr>
          <a:xfrm>
            <a:off x="4300405" y="1063836"/>
            <a:ext cx="3813420" cy="828676"/>
            <a:chOff x="844305" y="1103530"/>
            <a:chExt cx="3813420" cy="828676"/>
          </a:xfrm>
        </p:grpSpPr>
        <p:sp>
          <p:nvSpPr>
            <p:cNvPr id="5" name="TextBox 4"/>
            <p:cNvSpPr txBox="1"/>
            <p:nvPr/>
          </p:nvSpPr>
          <p:spPr>
            <a:xfrm>
              <a:off x="844305" y="1285875"/>
              <a:ext cx="381342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현재 유통되고 </a:t>
              </a:r>
              <a:r>
                <a:rPr lang="ko-KR" altLang="en-US" b="1" dirty="0" smtClean="0"/>
                <a:t>있는 일본 주화 </a:t>
              </a:r>
              <a:r>
                <a:rPr lang="en-US" altLang="ko-KR" b="1" dirty="0" smtClean="0"/>
                <a:t>- 1</a:t>
              </a:r>
              <a:endParaRPr lang="ko-KR" altLang="en-US" b="1" dirty="0"/>
            </a:p>
            <a:p>
              <a:endParaRPr lang="ko-KR" altLang="en-US" dirty="0"/>
            </a:p>
          </p:txBody>
        </p:sp>
        <p:sp>
          <p:nvSpPr>
            <p:cNvPr id="6" name="모서리가 둥근 직사각형 5"/>
            <p:cNvSpPr/>
            <p:nvPr/>
          </p:nvSpPr>
          <p:spPr>
            <a:xfrm>
              <a:off x="844305" y="1103530"/>
              <a:ext cx="3699120" cy="725270"/>
            </a:xfrm>
            <a:prstGeom prst="roundRect">
              <a:avLst/>
            </a:prstGeom>
            <a:noFill/>
            <a:ln w="635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직사각형 12"/>
          <p:cNvSpPr/>
          <p:nvPr/>
        </p:nvSpPr>
        <p:spPr>
          <a:xfrm>
            <a:off x="0" y="0"/>
            <a:ext cx="12191999" cy="794489"/>
          </a:xfrm>
          <a:prstGeom prst="rect">
            <a:avLst/>
          </a:prstGeom>
          <a:solidFill>
            <a:srgbClr val="B7CF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256199" y="184187"/>
            <a:ext cx="6737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64818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02</a:t>
            </a:r>
            <a:endParaRPr lang="ko-KR" altLang="en-US" sz="2800" dirty="0">
              <a:solidFill>
                <a:srgbClr val="64818D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90024" y="240432"/>
            <a:ext cx="26945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solidFill>
                  <a:srgbClr val="64818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관련 기술</a:t>
            </a:r>
            <a:endParaRPr lang="ko-KR" altLang="en-US" sz="2000" dirty="0">
              <a:solidFill>
                <a:srgbClr val="64818D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844305" y="291973"/>
            <a:ext cx="45719" cy="307648"/>
          </a:xfrm>
          <a:prstGeom prst="rect">
            <a:avLst/>
          </a:prstGeom>
          <a:solidFill>
            <a:srgbClr val="6481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27800" y="302471"/>
            <a:ext cx="17847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- </a:t>
            </a:r>
            <a:r>
              <a:rPr lang="ko-KR" altLang="en-US" sz="1200" dirty="0" smtClean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동전 분류 기술</a:t>
            </a:r>
            <a:endParaRPr lang="ko-KR" altLang="en-US" sz="1200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2023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4"/>
          <p:cNvGrpSpPr>
            <a:grpSpLocks noChangeAspect="1"/>
          </p:cNvGrpSpPr>
          <p:nvPr/>
        </p:nvGrpSpPr>
        <p:grpSpPr bwMode="auto">
          <a:xfrm rot="20629952">
            <a:off x="11440160" y="6232525"/>
            <a:ext cx="479425" cy="492125"/>
            <a:chOff x="11440160" y="6232525"/>
            <a:chExt cx="479425" cy="492125"/>
          </a:xfrm>
          <a:solidFill>
            <a:srgbClr val="97B8BF"/>
          </a:solidFill>
        </p:grpSpPr>
        <p:sp>
          <p:nvSpPr>
            <p:cNvPr id="34" name="Freeform 6"/>
            <p:cNvSpPr>
              <a:spLocks/>
            </p:cNvSpPr>
            <p:nvPr/>
          </p:nvSpPr>
          <p:spPr bwMode="auto">
            <a:xfrm>
              <a:off x="11440160" y="6232525"/>
              <a:ext cx="479425" cy="269875"/>
            </a:xfrm>
            <a:custGeom>
              <a:avLst/>
              <a:gdLst>
                <a:gd name="T0" fmla="*/ 1661 w 3322"/>
                <a:gd name="T1" fmla="*/ 0 h 1869"/>
                <a:gd name="T2" fmla="*/ 3322 w 3322"/>
                <a:gd name="T3" fmla="*/ 932 h 1869"/>
                <a:gd name="T4" fmla="*/ 1661 w 3322"/>
                <a:gd name="T5" fmla="*/ 1869 h 1869"/>
                <a:gd name="T6" fmla="*/ 0 w 3322"/>
                <a:gd name="T7" fmla="*/ 932 h 1869"/>
                <a:gd name="T8" fmla="*/ 1661 w 3322"/>
                <a:gd name="T9" fmla="*/ 0 h 18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22" h="1869">
                  <a:moveTo>
                    <a:pt x="1661" y="0"/>
                  </a:moveTo>
                  <a:lnTo>
                    <a:pt x="3322" y="932"/>
                  </a:lnTo>
                  <a:lnTo>
                    <a:pt x="1661" y="1869"/>
                  </a:lnTo>
                  <a:lnTo>
                    <a:pt x="0" y="932"/>
                  </a:lnTo>
                  <a:lnTo>
                    <a:pt x="1661" y="0"/>
                  </a:lnTo>
                  <a:close/>
                </a:path>
              </a:pathLst>
            </a:custGeom>
            <a:grpFill/>
            <a:ln w="0">
              <a:solidFill>
                <a:srgbClr val="97B8B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35" name="Freeform 7"/>
            <p:cNvSpPr>
              <a:spLocks/>
            </p:cNvSpPr>
            <p:nvPr/>
          </p:nvSpPr>
          <p:spPr bwMode="auto">
            <a:xfrm>
              <a:off x="11440795" y="6433820"/>
              <a:ext cx="478790" cy="179070"/>
            </a:xfrm>
            <a:custGeom>
              <a:avLst/>
              <a:gdLst>
                <a:gd name="T0" fmla="*/ 541 w 3322"/>
                <a:gd name="T1" fmla="*/ 0 h 1241"/>
                <a:gd name="T2" fmla="*/ 1661 w 3322"/>
                <a:gd name="T3" fmla="*/ 632 h 1241"/>
                <a:gd name="T4" fmla="*/ 2781 w 3322"/>
                <a:gd name="T5" fmla="*/ 0 h 1241"/>
                <a:gd name="T6" fmla="*/ 3322 w 3322"/>
                <a:gd name="T7" fmla="*/ 303 h 1241"/>
                <a:gd name="T8" fmla="*/ 1661 w 3322"/>
                <a:gd name="T9" fmla="*/ 1241 h 1241"/>
                <a:gd name="T10" fmla="*/ 0 w 3322"/>
                <a:gd name="T11" fmla="*/ 303 h 1241"/>
                <a:gd name="T12" fmla="*/ 541 w 3322"/>
                <a:gd name="T13" fmla="*/ 0 h 1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22" h="1241">
                  <a:moveTo>
                    <a:pt x="541" y="0"/>
                  </a:moveTo>
                  <a:lnTo>
                    <a:pt x="1661" y="632"/>
                  </a:lnTo>
                  <a:lnTo>
                    <a:pt x="2781" y="0"/>
                  </a:lnTo>
                  <a:lnTo>
                    <a:pt x="3322" y="303"/>
                  </a:lnTo>
                  <a:lnTo>
                    <a:pt x="1661" y="1241"/>
                  </a:lnTo>
                  <a:lnTo>
                    <a:pt x="0" y="303"/>
                  </a:lnTo>
                  <a:lnTo>
                    <a:pt x="541" y="0"/>
                  </a:lnTo>
                  <a:close/>
                </a:path>
              </a:pathLst>
            </a:custGeom>
            <a:grpFill/>
            <a:ln w="0">
              <a:solidFill>
                <a:srgbClr val="97B8B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36" name="Freeform 8"/>
            <p:cNvSpPr>
              <a:spLocks/>
            </p:cNvSpPr>
            <p:nvPr/>
          </p:nvSpPr>
          <p:spPr bwMode="auto">
            <a:xfrm>
              <a:off x="11440160" y="6544945"/>
              <a:ext cx="479425" cy="179705"/>
            </a:xfrm>
            <a:custGeom>
              <a:avLst/>
              <a:gdLst>
                <a:gd name="T0" fmla="*/ 541 w 3322"/>
                <a:gd name="T1" fmla="*/ 0 h 1239"/>
                <a:gd name="T2" fmla="*/ 1661 w 3322"/>
                <a:gd name="T3" fmla="*/ 631 h 1239"/>
                <a:gd name="T4" fmla="*/ 2781 w 3322"/>
                <a:gd name="T5" fmla="*/ 0 h 1239"/>
                <a:gd name="T6" fmla="*/ 3322 w 3322"/>
                <a:gd name="T7" fmla="*/ 303 h 1239"/>
                <a:gd name="T8" fmla="*/ 1661 w 3322"/>
                <a:gd name="T9" fmla="*/ 1239 h 1239"/>
                <a:gd name="T10" fmla="*/ 0 w 3322"/>
                <a:gd name="T11" fmla="*/ 303 h 1239"/>
                <a:gd name="T12" fmla="*/ 541 w 3322"/>
                <a:gd name="T13" fmla="*/ 0 h 1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22" h="1239">
                  <a:moveTo>
                    <a:pt x="541" y="0"/>
                  </a:moveTo>
                  <a:lnTo>
                    <a:pt x="1661" y="631"/>
                  </a:lnTo>
                  <a:lnTo>
                    <a:pt x="2781" y="0"/>
                  </a:lnTo>
                  <a:lnTo>
                    <a:pt x="3322" y="303"/>
                  </a:lnTo>
                  <a:lnTo>
                    <a:pt x="1661" y="1239"/>
                  </a:lnTo>
                  <a:lnTo>
                    <a:pt x="0" y="303"/>
                  </a:lnTo>
                  <a:lnTo>
                    <a:pt x="541" y="0"/>
                  </a:lnTo>
                  <a:close/>
                </a:path>
              </a:pathLst>
            </a:custGeom>
            <a:grpFill/>
            <a:ln w="0">
              <a:solidFill>
                <a:srgbClr val="97B8B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855144" y="0"/>
            <a:ext cx="2013585" cy="3251835"/>
            <a:chOff x="1653540" y="0"/>
            <a:chExt cx="2013585" cy="3251835"/>
          </a:xfrm>
        </p:grpSpPr>
        <p:sp>
          <p:nvSpPr>
            <p:cNvPr id="4" name="TextBox 3"/>
            <p:cNvSpPr txBox="1"/>
            <p:nvPr/>
          </p:nvSpPr>
          <p:spPr>
            <a:xfrm>
              <a:off x="1653540" y="2728595"/>
              <a:ext cx="2013585" cy="5232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>
                  <a:solidFill>
                    <a:srgbClr val="64818D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Contents</a:t>
              </a:r>
              <a:endParaRPr lang="ko-KR" altLang="en-US" sz="2800" dirty="0">
                <a:solidFill>
                  <a:srgbClr val="64818D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grpSp>
          <p:nvGrpSpPr>
            <p:cNvPr id="27" name="Group 4"/>
            <p:cNvGrpSpPr>
              <a:grpSpLocks noChangeAspect="1"/>
            </p:cNvGrpSpPr>
            <p:nvPr/>
          </p:nvGrpSpPr>
          <p:grpSpPr bwMode="auto">
            <a:xfrm rot="20629952">
              <a:off x="1731180" y="2179320"/>
              <a:ext cx="479425" cy="492125"/>
              <a:chOff x="1761490" y="2179320"/>
              <a:chExt cx="479425" cy="492125"/>
            </a:xfrm>
            <a:solidFill>
              <a:srgbClr val="97B8BF"/>
            </a:solidFill>
          </p:grpSpPr>
          <p:sp>
            <p:nvSpPr>
              <p:cNvPr id="30" name="Freeform 6"/>
              <p:cNvSpPr>
                <a:spLocks/>
              </p:cNvSpPr>
              <p:nvPr/>
            </p:nvSpPr>
            <p:spPr bwMode="auto">
              <a:xfrm>
                <a:off x="1761490" y="2179320"/>
                <a:ext cx="479425" cy="269875"/>
              </a:xfrm>
              <a:custGeom>
                <a:avLst/>
                <a:gdLst>
                  <a:gd name="T0" fmla="*/ 1661 w 3322"/>
                  <a:gd name="T1" fmla="*/ 0 h 1869"/>
                  <a:gd name="T2" fmla="*/ 3322 w 3322"/>
                  <a:gd name="T3" fmla="*/ 932 h 1869"/>
                  <a:gd name="T4" fmla="*/ 1661 w 3322"/>
                  <a:gd name="T5" fmla="*/ 1869 h 1869"/>
                  <a:gd name="T6" fmla="*/ 0 w 3322"/>
                  <a:gd name="T7" fmla="*/ 932 h 1869"/>
                  <a:gd name="T8" fmla="*/ 1661 w 3322"/>
                  <a:gd name="T9" fmla="*/ 0 h 18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22" h="1869">
                    <a:moveTo>
                      <a:pt x="1661" y="0"/>
                    </a:moveTo>
                    <a:lnTo>
                      <a:pt x="3322" y="932"/>
                    </a:lnTo>
                    <a:lnTo>
                      <a:pt x="1661" y="1869"/>
                    </a:lnTo>
                    <a:lnTo>
                      <a:pt x="0" y="932"/>
                    </a:lnTo>
                    <a:lnTo>
                      <a:pt x="1661" y="0"/>
                    </a:lnTo>
                    <a:close/>
                  </a:path>
                </a:pathLst>
              </a:custGeom>
              <a:grpFill/>
              <a:ln w="0">
                <a:solidFill>
                  <a:srgbClr val="97B8B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sp>
            <p:nvSpPr>
              <p:cNvPr id="31" name="Freeform 7"/>
              <p:cNvSpPr>
                <a:spLocks/>
              </p:cNvSpPr>
              <p:nvPr/>
            </p:nvSpPr>
            <p:spPr bwMode="auto">
              <a:xfrm>
                <a:off x="1761490" y="2381250"/>
                <a:ext cx="479425" cy="179070"/>
              </a:xfrm>
              <a:custGeom>
                <a:avLst/>
                <a:gdLst>
                  <a:gd name="T0" fmla="*/ 541 w 3322"/>
                  <a:gd name="T1" fmla="*/ 0 h 1241"/>
                  <a:gd name="T2" fmla="*/ 1661 w 3322"/>
                  <a:gd name="T3" fmla="*/ 632 h 1241"/>
                  <a:gd name="T4" fmla="*/ 2781 w 3322"/>
                  <a:gd name="T5" fmla="*/ 0 h 1241"/>
                  <a:gd name="T6" fmla="*/ 3322 w 3322"/>
                  <a:gd name="T7" fmla="*/ 303 h 1241"/>
                  <a:gd name="T8" fmla="*/ 1661 w 3322"/>
                  <a:gd name="T9" fmla="*/ 1241 h 1241"/>
                  <a:gd name="T10" fmla="*/ 0 w 3322"/>
                  <a:gd name="T11" fmla="*/ 303 h 1241"/>
                  <a:gd name="T12" fmla="*/ 541 w 3322"/>
                  <a:gd name="T13" fmla="*/ 0 h 1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322" h="1241">
                    <a:moveTo>
                      <a:pt x="541" y="0"/>
                    </a:moveTo>
                    <a:lnTo>
                      <a:pt x="1661" y="632"/>
                    </a:lnTo>
                    <a:lnTo>
                      <a:pt x="2781" y="0"/>
                    </a:lnTo>
                    <a:lnTo>
                      <a:pt x="3322" y="303"/>
                    </a:lnTo>
                    <a:lnTo>
                      <a:pt x="1661" y="1241"/>
                    </a:lnTo>
                    <a:lnTo>
                      <a:pt x="0" y="303"/>
                    </a:lnTo>
                    <a:lnTo>
                      <a:pt x="541" y="0"/>
                    </a:lnTo>
                    <a:close/>
                  </a:path>
                </a:pathLst>
              </a:custGeom>
              <a:grpFill/>
              <a:ln w="0">
                <a:solidFill>
                  <a:srgbClr val="97B8B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sp>
            <p:nvSpPr>
              <p:cNvPr id="32" name="Freeform 8"/>
              <p:cNvSpPr>
                <a:spLocks/>
              </p:cNvSpPr>
              <p:nvPr/>
            </p:nvSpPr>
            <p:spPr bwMode="auto">
              <a:xfrm>
                <a:off x="1760855" y="2492375"/>
                <a:ext cx="480060" cy="179070"/>
              </a:xfrm>
              <a:custGeom>
                <a:avLst/>
                <a:gdLst>
                  <a:gd name="T0" fmla="*/ 541 w 3322"/>
                  <a:gd name="T1" fmla="*/ 0 h 1239"/>
                  <a:gd name="T2" fmla="*/ 1661 w 3322"/>
                  <a:gd name="T3" fmla="*/ 631 h 1239"/>
                  <a:gd name="T4" fmla="*/ 2781 w 3322"/>
                  <a:gd name="T5" fmla="*/ 0 h 1239"/>
                  <a:gd name="T6" fmla="*/ 3322 w 3322"/>
                  <a:gd name="T7" fmla="*/ 303 h 1239"/>
                  <a:gd name="T8" fmla="*/ 1661 w 3322"/>
                  <a:gd name="T9" fmla="*/ 1239 h 1239"/>
                  <a:gd name="T10" fmla="*/ 0 w 3322"/>
                  <a:gd name="T11" fmla="*/ 303 h 1239"/>
                  <a:gd name="T12" fmla="*/ 541 w 3322"/>
                  <a:gd name="T13" fmla="*/ 0 h 1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322" h="1239">
                    <a:moveTo>
                      <a:pt x="541" y="0"/>
                    </a:moveTo>
                    <a:lnTo>
                      <a:pt x="1661" y="631"/>
                    </a:lnTo>
                    <a:lnTo>
                      <a:pt x="2781" y="0"/>
                    </a:lnTo>
                    <a:lnTo>
                      <a:pt x="3322" y="303"/>
                    </a:lnTo>
                    <a:lnTo>
                      <a:pt x="1661" y="1239"/>
                    </a:lnTo>
                    <a:lnTo>
                      <a:pt x="0" y="303"/>
                    </a:lnTo>
                    <a:lnTo>
                      <a:pt x="541" y="0"/>
                    </a:lnTo>
                    <a:close/>
                  </a:path>
                </a:pathLst>
              </a:custGeom>
              <a:grpFill/>
              <a:ln w="0">
                <a:solidFill>
                  <a:srgbClr val="97B8B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</p:grpSp>
        <p:cxnSp>
          <p:nvCxnSpPr>
            <p:cNvPr id="37" name="직선 연결선 36"/>
            <p:cNvCxnSpPr/>
            <p:nvPr/>
          </p:nvCxnSpPr>
          <p:spPr>
            <a:xfrm>
              <a:off x="1914525" y="0"/>
              <a:ext cx="6985" cy="2234565"/>
            </a:xfrm>
            <a:prstGeom prst="line">
              <a:avLst/>
            </a:prstGeom>
            <a:ln w="19050">
              <a:solidFill>
                <a:srgbClr val="97B8B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그룹 6"/>
          <p:cNvGrpSpPr/>
          <p:nvPr/>
        </p:nvGrpSpPr>
        <p:grpSpPr>
          <a:xfrm>
            <a:off x="2759138" y="1315937"/>
            <a:ext cx="2847596" cy="1033595"/>
            <a:chOff x="2763902" y="1263657"/>
            <a:chExt cx="2847596" cy="1033595"/>
          </a:xfrm>
        </p:grpSpPr>
        <p:sp>
          <p:nvSpPr>
            <p:cNvPr id="6" name="TextBox 5"/>
            <p:cNvSpPr txBox="1"/>
            <p:nvPr/>
          </p:nvSpPr>
          <p:spPr>
            <a:xfrm>
              <a:off x="2763902" y="1263657"/>
              <a:ext cx="740410" cy="5232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>
                  <a:solidFill>
                    <a:srgbClr val="64818D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01</a:t>
              </a:r>
              <a:endParaRPr lang="ko-KR" altLang="en-US" sz="2800" b="1" dirty="0">
                <a:solidFill>
                  <a:srgbClr val="64818D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321212" y="1294456"/>
              <a:ext cx="1784985" cy="4616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 smtClean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서론</a:t>
              </a:r>
              <a:endParaRPr lang="ko-KR" altLang="en-US" sz="24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000434" y="1712477"/>
              <a:ext cx="261106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ko-KR" altLang="en-US" sz="1600" dirty="0" smtClean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선정 배경 및 기술 현황</a:t>
              </a:r>
              <a:endParaRPr lang="en-US" altLang="ko-KR" sz="16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pPr marL="285750" indent="-285750">
                <a:buFontTx/>
                <a:buChar char="-"/>
              </a:pPr>
              <a:r>
                <a:rPr lang="ko-KR" altLang="en-US" sz="1600" dirty="0" smtClean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과제 목표</a:t>
              </a:r>
              <a:endParaRPr lang="ko-KR" altLang="en-US" sz="1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7193272" y="1266290"/>
            <a:ext cx="2745883" cy="2327194"/>
            <a:chOff x="7193272" y="1266290"/>
            <a:chExt cx="2745883" cy="2327194"/>
          </a:xfrm>
        </p:grpSpPr>
        <p:sp>
          <p:nvSpPr>
            <p:cNvPr id="8" name="TextBox 7"/>
            <p:cNvSpPr txBox="1"/>
            <p:nvPr/>
          </p:nvSpPr>
          <p:spPr>
            <a:xfrm>
              <a:off x="7193272" y="1266290"/>
              <a:ext cx="623570" cy="5232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rgbClr val="64818D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03</a:t>
              </a:r>
              <a:endParaRPr lang="ko-KR" altLang="en-US" sz="2800" b="1" dirty="0">
                <a:solidFill>
                  <a:srgbClr val="64818D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693432" y="1315937"/>
              <a:ext cx="198024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 smtClean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제품 소개</a:t>
              </a:r>
              <a:endParaRPr lang="ko-KR" altLang="en-US" sz="24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7424508" y="1777602"/>
              <a:ext cx="2514647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ko-KR" altLang="en-US" sz="1600" dirty="0" smtClean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제품 스케치</a:t>
              </a:r>
              <a:endParaRPr lang="en-US" altLang="ko-KR" sz="16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pPr marL="285750" indent="-285750">
                <a:buFontTx/>
                <a:buChar char="-"/>
              </a:pPr>
              <a:r>
                <a:rPr lang="ko-KR" altLang="en-US" sz="1600" dirty="0" smtClean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제원</a:t>
              </a:r>
              <a:endParaRPr lang="en-US" altLang="ko-KR" sz="16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pPr marL="285750" indent="-285750">
                <a:buFontTx/>
                <a:buChar char="-"/>
              </a:pPr>
              <a:r>
                <a:rPr lang="ko-KR" altLang="en-US" sz="1600" dirty="0" smtClean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설계 내용</a:t>
              </a:r>
              <a:endParaRPr lang="en-US" altLang="ko-KR" sz="16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pPr marL="285750" indent="-285750">
                <a:buFontTx/>
                <a:buChar char="-"/>
              </a:pPr>
              <a:r>
                <a:rPr lang="ko-KR" altLang="en-US" sz="1600" dirty="0" smtClean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시스템도</a:t>
              </a:r>
              <a:endParaRPr lang="en-US" altLang="ko-KR" sz="16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pPr marL="285750" indent="-285750">
                <a:buFontTx/>
                <a:buChar char="-"/>
              </a:pPr>
              <a:r>
                <a:rPr lang="ko-KR" altLang="en-US" sz="1600" dirty="0" smtClean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시연 방식</a:t>
              </a:r>
              <a:endParaRPr lang="en-US" altLang="ko-KR" sz="16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pPr marL="285750" indent="-285750">
                <a:buFontTx/>
                <a:buChar char="-"/>
              </a:pPr>
              <a:r>
                <a:rPr lang="ko-KR" altLang="en-US" sz="1600" dirty="0" smtClean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현실적 제한 요소 분석</a:t>
              </a:r>
              <a:endParaRPr lang="en-US" altLang="ko-KR" sz="16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pPr marL="285750" indent="-285750">
                <a:buFontTx/>
                <a:buChar char="-"/>
              </a:pPr>
              <a:endParaRPr lang="ko-KR" altLang="en-US" sz="1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7178004" y="3923016"/>
            <a:ext cx="2761151" cy="1534201"/>
            <a:chOff x="7178004" y="3923016"/>
            <a:chExt cx="2761151" cy="1534201"/>
          </a:xfrm>
        </p:grpSpPr>
        <p:sp>
          <p:nvSpPr>
            <p:cNvPr id="39" name="TextBox 38"/>
            <p:cNvSpPr txBox="1"/>
            <p:nvPr/>
          </p:nvSpPr>
          <p:spPr>
            <a:xfrm>
              <a:off x="7178004" y="3923016"/>
              <a:ext cx="68707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rgbClr val="64818D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04</a:t>
              </a:r>
              <a:endParaRPr lang="ko-KR" altLang="en-US" sz="2800" b="1" dirty="0">
                <a:solidFill>
                  <a:srgbClr val="64818D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7713604" y="3987390"/>
              <a:ext cx="1784985" cy="4616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 smtClean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마무</a:t>
              </a:r>
              <a:r>
                <a:rPr lang="ko-KR" altLang="en-US" sz="2400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리</a:t>
              </a: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7424508" y="4379999"/>
              <a:ext cx="2514647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ko-KR" altLang="en-US" sz="1600" dirty="0" smtClean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예산안</a:t>
              </a:r>
              <a:endParaRPr lang="en-US" altLang="ko-KR" sz="16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pPr marL="285750" indent="-285750">
                <a:buFontTx/>
                <a:buChar char="-"/>
              </a:pPr>
              <a:r>
                <a:rPr lang="ko-KR" altLang="en-US" sz="1600" dirty="0" smtClean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조원 별 역할분담</a:t>
              </a:r>
              <a:endParaRPr lang="en-US" altLang="ko-KR" sz="16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pPr marL="285750" indent="-285750">
                <a:buFontTx/>
                <a:buChar char="-"/>
              </a:pPr>
              <a:r>
                <a:rPr lang="ko-KR" altLang="en-US" sz="1600" dirty="0" smtClean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일정 및 계획</a:t>
              </a:r>
              <a:endParaRPr lang="en-US" altLang="ko-KR" sz="16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pPr marL="285750" indent="-285750">
                <a:buFontTx/>
                <a:buChar char="-"/>
              </a:pPr>
              <a:r>
                <a:rPr lang="ko-KR" altLang="en-US" sz="1600" dirty="0" smtClean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출처</a:t>
              </a:r>
              <a:endParaRPr lang="ko-KR" altLang="en-US" sz="1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2763902" y="3873369"/>
            <a:ext cx="2745883" cy="1096087"/>
            <a:chOff x="2763902" y="3873369"/>
            <a:chExt cx="2745883" cy="1096087"/>
          </a:xfrm>
        </p:grpSpPr>
        <p:sp>
          <p:nvSpPr>
            <p:cNvPr id="38" name="TextBox 37"/>
            <p:cNvSpPr txBox="1"/>
            <p:nvPr/>
          </p:nvSpPr>
          <p:spPr>
            <a:xfrm>
              <a:off x="2763902" y="3873369"/>
              <a:ext cx="623570" cy="5232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rgbClr val="64818D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02</a:t>
              </a:r>
              <a:endParaRPr lang="ko-KR" altLang="en-US" sz="2800" b="1" dirty="0">
                <a:solidFill>
                  <a:srgbClr val="64818D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3264062" y="3923016"/>
              <a:ext cx="198024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 smtClean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관련 기술</a:t>
              </a:r>
              <a:endParaRPr lang="ko-KR" altLang="en-US" sz="24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2995138" y="4384681"/>
              <a:ext cx="251464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ko-KR" altLang="en-US" sz="1600" dirty="0" smtClean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동전 분류 기술</a:t>
              </a:r>
              <a:endParaRPr lang="en-US" altLang="ko-KR" sz="16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pPr marL="285750" indent="-285750">
                <a:buFontTx/>
                <a:buChar char="-"/>
              </a:pPr>
              <a:endParaRPr lang="ko-KR" altLang="en-US" sz="1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</p:grpSp>
      <p:cxnSp>
        <p:nvCxnSpPr>
          <p:cNvPr id="44" name="직선 연결선 43"/>
          <p:cNvCxnSpPr/>
          <p:nvPr/>
        </p:nvCxnSpPr>
        <p:spPr>
          <a:xfrm>
            <a:off x="6355513" y="1437546"/>
            <a:ext cx="0" cy="3941849"/>
          </a:xfrm>
          <a:prstGeom prst="line">
            <a:avLst/>
          </a:prstGeom>
          <a:ln w="25400">
            <a:solidFill>
              <a:srgbClr val="B7CFCE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3425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087" y="2100263"/>
            <a:ext cx="2720576" cy="43184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softEdge rad="38100"/>
          </a:effectLst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5677" y="2100263"/>
            <a:ext cx="3040643" cy="43184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softEdge rad="38100"/>
          </a:effectLst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8334" y="2100263"/>
            <a:ext cx="2792613" cy="43184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softEdge rad="38100"/>
          </a:effectLst>
        </p:spPr>
      </p:pic>
      <p:grpSp>
        <p:nvGrpSpPr>
          <p:cNvPr id="44" name="그룹 43"/>
          <p:cNvGrpSpPr/>
          <p:nvPr/>
        </p:nvGrpSpPr>
        <p:grpSpPr>
          <a:xfrm>
            <a:off x="4300405" y="1063836"/>
            <a:ext cx="3813420" cy="828676"/>
            <a:chOff x="844305" y="1103530"/>
            <a:chExt cx="3813420" cy="828676"/>
          </a:xfrm>
        </p:grpSpPr>
        <p:sp>
          <p:nvSpPr>
            <p:cNvPr id="48" name="TextBox 47"/>
            <p:cNvSpPr txBox="1"/>
            <p:nvPr/>
          </p:nvSpPr>
          <p:spPr>
            <a:xfrm>
              <a:off x="844305" y="1285875"/>
              <a:ext cx="381342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현재 유통되고 </a:t>
              </a:r>
              <a:r>
                <a:rPr lang="ko-KR" altLang="en-US" b="1" dirty="0" smtClean="0"/>
                <a:t>있는 일본 주화 </a:t>
              </a:r>
              <a:r>
                <a:rPr lang="en-US" altLang="ko-KR" b="1" dirty="0" smtClean="0"/>
                <a:t>- 2</a:t>
              </a:r>
              <a:endParaRPr lang="ko-KR" altLang="en-US" b="1" dirty="0"/>
            </a:p>
            <a:p>
              <a:endParaRPr lang="ko-KR" altLang="en-US" dirty="0"/>
            </a:p>
          </p:txBody>
        </p:sp>
        <p:sp>
          <p:nvSpPr>
            <p:cNvPr id="49" name="모서리가 둥근 직사각형 48"/>
            <p:cNvSpPr/>
            <p:nvPr/>
          </p:nvSpPr>
          <p:spPr>
            <a:xfrm>
              <a:off x="844305" y="1103530"/>
              <a:ext cx="3699120" cy="725270"/>
            </a:xfrm>
            <a:prstGeom prst="roundRect">
              <a:avLst/>
            </a:prstGeom>
            <a:noFill/>
            <a:ln w="635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직사각형 12"/>
          <p:cNvSpPr/>
          <p:nvPr/>
        </p:nvSpPr>
        <p:spPr>
          <a:xfrm>
            <a:off x="0" y="0"/>
            <a:ext cx="12191999" cy="794489"/>
          </a:xfrm>
          <a:prstGeom prst="rect">
            <a:avLst/>
          </a:prstGeom>
          <a:solidFill>
            <a:srgbClr val="B7CF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256199" y="184187"/>
            <a:ext cx="6737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64818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02</a:t>
            </a:r>
            <a:endParaRPr lang="ko-KR" altLang="en-US" sz="2800" dirty="0">
              <a:solidFill>
                <a:srgbClr val="64818D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90024" y="240432"/>
            <a:ext cx="26945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solidFill>
                  <a:srgbClr val="64818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관련 기술</a:t>
            </a:r>
            <a:endParaRPr lang="ko-KR" altLang="en-US" sz="2000" dirty="0">
              <a:solidFill>
                <a:srgbClr val="64818D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844305" y="291973"/>
            <a:ext cx="45719" cy="307648"/>
          </a:xfrm>
          <a:prstGeom prst="rect">
            <a:avLst/>
          </a:prstGeom>
          <a:solidFill>
            <a:srgbClr val="6481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27800" y="302471"/>
            <a:ext cx="17847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- </a:t>
            </a:r>
            <a:r>
              <a:rPr lang="ko-KR" altLang="en-US" sz="1200" dirty="0" smtClean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동전 분류 기술</a:t>
            </a:r>
            <a:endParaRPr lang="ko-KR" altLang="en-US" sz="1200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45390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9389" y="919264"/>
            <a:ext cx="43158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ea"/>
              <a:buAutoNum type="circleNumDbPlain"/>
            </a:pPr>
            <a:r>
              <a:rPr lang="ko-KR" altLang="en-US" dirty="0" smtClean="0">
                <a:solidFill>
                  <a:srgbClr val="222222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무게의 차이를 이용한 분류 방법</a:t>
            </a:r>
            <a:endParaRPr lang="ko-KR" altLang="en-US" dirty="0">
              <a:solidFill>
                <a:srgbClr val="222222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endParaRPr lang="ko-KR" altLang="en-US" dirty="0"/>
          </a:p>
        </p:txBody>
      </p:sp>
      <p:pic>
        <p:nvPicPr>
          <p:cNvPr id="3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2701" y="1356134"/>
            <a:ext cx="4602744" cy="20294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 descr="아두이노 코딩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2700" y="4276814"/>
            <a:ext cx="4602745" cy="1830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7361904" y="6107502"/>
            <a:ext cx="368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아두이노 </a:t>
            </a:r>
            <a:r>
              <a:rPr lang="en-US" altLang="ko-KR" dirty="0" smtClean="0"/>
              <a:t>4</a:t>
            </a:r>
            <a:r>
              <a:rPr lang="ko-KR" altLang="en-US" dirty="0" smtClean="0"/>
              <a:t>선식 로드셀 무게 센서</a:t>
            </a:r>
            <a:r>
              <a:rPr lang="en-US" altLang="ko-KR" dirty="0" smtClean="0"/>
              <a:t>]</a:t>
            </a:r>
            <a:endParaRPr lang="ko-KR" alt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7567151" y="3386359"/>
            <a:ext cx="32738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아두이노 무게 센서 </a:t>
            </a:r>
            <a:r>
              <a:rPr lang="en-US" altLang="ko-KR" dirty="0" smtClean="0"/>
              <a:t>SEN0160]</a:t>
            </a:r>
            <a:endParaRPr lang="ko-KR" altLang="en-US" dirty="0"/>
          </a:p>
        </p:txBody>
      </p:sp>
      <p:cxnSp>
        <p:nvCxnSpPr>
          <p:cNvPr id="10" name="직선 연결선 9"/>
          <p:cNvCxnSpPr/>
          <p:nvPr/>
        </p:nvCxnSpPr>
        <p:spPr>
          <a:xfrm>
            <a:off x="6540754" y="1242429"/>
            <a:ext cx="0" cy="4953254"/>
          </a:xfrm>
          <a:prstGeom prst="line">
            <a:avLst/>
          </a:prstGeom>
          <a:ln w="63500">
            <a:solidFill>
              <a:srgbClr val="64818D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56199" y="1565595"/>
            <a:ext cx="11131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 smtClean="0"/>
              <a:t>장점</a:t>
            </a:r>
            <a:endParaRPr lang="ko-KR" altLang="en-US" sz="2000" dirty="0"/>
          </a:p>
        </p:txBody>
      </p:sp>
      <p:grpSp>
        <p:nvGrpSpPr>
          <p:cNvPr id="16" name="그룹 15"/>
          <p:cNvGrpSpPr/>
          <p:nvPr/>
        </p:nvGrpSpPr>
        <p:grpSpPr>
          <a:xfrm>
            <a:off x="745487" y="4445300"/>
            <a:ext cx="5336062" cy="1949846"/>
            <a:chOff x="1036337" y="2191668"/>
            <a:chExt cx="5163720" cy="1625891"/>
          </a:xfrm>
        </p:grpSpPr>
        <p:sp>
          <p:nvSpPr>
            <p:cNvPr id="14" name="TextBox 13"/>
            <p:cNvSpPr txBox="1"/>
            <p:nvPr/>
          </p:nvSpPr>
          <p:spPr>
            <a:xfrm>
              <a:off x="1103618" y="2340231"/>
              <a:ext cx="5096439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ko-KR" altLang="en-US" dirty="0" smtClean="0">
                  <a:solidFill>
                    <a:srgbClr val="4E4E4E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아두이노 센서가 동전의 무게를 구분할 수 있을 만큼 정밀하지 못 함</a:t>
              </a:r>
              <a:r>
                <a:rPr lang="en-US" altLang="ko-KR" dirty="0" smtClean="0">
                  <a:solidFill>
                    <a:srgbClr val="4E4E4E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.</a:t>
              </a:r>
              <a:endParaRPr lang="en-US" altLang="ko-KR" dirty="0">
                <a:solidFill>
                  <a:srgbClr val="4E4E4E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  <a:p>
              <a:endParaRPr lang="en-US" altLang="ko-KR" dirty="0" smtClean="0">
                <a:solidFill>
                  <a:srgbClr val="4E4E4E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ko-KR" altLang="en-US" dirty="0" smtClean="0">
                  <a:solidFill>
                    <a:srgbClr val="4E4E4E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같은 무게의 </a:t>
              </a:r>
              <a:r>
                <a:rPr lang="ko-KR" altLang="en-US" dirty="0">
                  <a:solidFill>
                    <a:srgbClr val="4E4E4E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물체를 잘못 인식할 </a:t>
              </a:r>
              <a:r>
                <a:rPr lang="ko-KR" altLang="en-US" dirty="0" smtClean="0">
                  <a:solidFill>
                    <a:srgbClr val="4E4E4E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가능성이 있다</a:t>
              </a:r>
              <a:r>
                <a:rPr lang="en-US" altLang="ko-KR" dirty="0" smtClean="0">
                  <a:solidFill>
                    <a:srgbClr val="4E4E4E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.</a:t>
              </a:r>
              <a:endParaRPr lang="ko-KR" altLang="en-US" dirty="0">
                <a:solidFill>
                  <a:srgbClr val="4E4E4E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1036337" y="2191668"/>
              <a:ext cx="5059662" cy="1477328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7" name="TextBox 66"/>
          <p:cNvSpPr txBox="1"/>
          <p:nvPr/>
        </p:nvSpPr>
        <p:spPr>
          <a:xfrm>
            <a:off x="256199" y="3911776"/>
            <a:ext cx="11131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/>
              <a:t>단</a:t>
            </a:r>
            <a:r>
              <a:rPr lang="ko-KR" altLang="en-US" sz="2000" dirty="0" smtClean="0"/>
              <a:t>점</a:t>
            </a:r>
            <a:endParaRPr lang="ko-KR" altLang="en-US" sz="2000" dirty="0"/>
          </a:p>
        </p:txBody>
      </p:sp>
      <p:grpSp>
        <p:nvGrpSpPr>
          <p:cNvPr id="75" name="그룹 74"/>
          <p:cNvGrpSpPr/>
          <p:nvPr/>
        </p:nvGrpSpPr>
        <p:grpSpPr>
          <a:xfrm>
            <a:off x="745487" y="2143009"/>
            <a:ext cx="5336062" cy="1322048"/>
            <a:chOff x="1036337" y="2191668"/>
            <a:chExt cx="5195257" cy="1033309"/>
          </a:xfrm>
        </p:grpSpPr>
        <p:sp>
          <p:nvSpPr>
            <p:cNvPr id="76" name="TextBox 75"/>
            <p:cNvSpPr txBox="1"/>
            <p:nvPr/>
          </p:nvSpPr>
          <p:spPr>
            <a:xfrm>
              <a:off x="1135155" y="2301647"/>
              <a:ext cx="509643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ko-KR" altLang="en-US" dirty="0" smtClean="0">
                  <a:solidFill>
                    <a:srgbClr val="4E4E4E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아두이노를 </a:t>
              </a:r>
              <a:r>
                <a:rPr lang="ko-KR" altLang="en-US" dirty="0">
                  <a:solidFill>
                    <a:srgbClr val="4E4E4E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이용한 간편한 </a:t>
              </a:r>
              <a:r>
                <a:rPr lang="ko-KR" altLang="en-US" dirty="0" smtClean="0">
                  <a:solidFill>
                    <a:srgbClr val="4E4E4E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설계가 가능</a:t>
              </a:r>
              <a:r>
                <a:rPr lang="en-US" altLang="ko-KR" dirty="0" smtClean="0">
                  <a:solidFill>
                    <a:srgbClr val="4E4E4E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.</a:t>
              </a:r>
            </a:p>
            <a:p>
              <a:endParaRPr lang="en-US" altLang="ko-KR" dirty="0" smtClean="0">
                <a:solidFill>
                  <a:srgbClr val="4E4E4E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ko-KR" altLang="en-US" dirty="0" smtClean="0">
                  <a:solidFill>
                    <a:srgbClr val="4E4E4E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사용 부품의 개수를 줄일 수 있다</a:t>
              </a:r>
              <a:r>
                <a:rPr lang="en-US" altLang="ko-KR" dirty="0" smtClean="0">
                  <a:solidFill>
                    <a:srgbClr val="4E4E4E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.</a:t>
              </a:r>
              <a:endParaRPr lang="ko-KR" altLang="en-US" dirty="0"/>
            </a:p>
          </p:txBody>
        </p:sp>
        <p:sp>
          <p:nvSpPr>
            <p:cNvPr id="77" name="직사각형 76"/>
            <p:cNvSpPr/>
            <p:nvPr/>
          </p:nvSpPr>
          <p:spPr>
            <a:xfrm>
              <a:off x="1036337" y="2191668"/>
              <a:ext cx="5059662" cy="971161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직사각형 20"/>
          <p:cNvSpPr/>
          <p:nvPr/>
        </p:nvSpPr>
        <p:spPr>
          <a:xfrm>
            <a:off x="0" y="0"/>
            <a:ext cx="12191999" cy="794489"/>
          </a:xfrm>
          <a:prstGeom prst="rect">
            <a:avLst/>
          </a:prstGeom>
          <a:solidFill>
            <a:srgbClr val="B7CF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256199" y="184187"/>
            <a:ext cx="6737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64818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02</a:t>
            </a:r>
            <a:endParaRPr lang="ko-KR" altLang="en-US" sz="2800" dirty="0">
              <a:solidFill>
                <a:srgbClr val="64818D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90024" y="240432"/>
            <a:ext cx="26945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solidFill>
                  <a:srgbClr val="64818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관련 기술</a:t>
            </a:r>
            <a:endParaRPr lang="ko-KR" altLang="en-US" sz="2000" dirty="0">
              <a:solidFill>
                <a:srgbClr val="64818D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844305" y="291973"/>
            <a:ext cx="45719" cy="307648"/>
          </a:xfrm>
          <a:prstGeom prst="rect">
            <a:avLst/>
          </a:prstGeom>
          <a:solidFill>
            <a:srgbClr val="6481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2127800" y="302471"/>
            <a:ext cx="17847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- </a:t>
            </a:r>
            <a:r>
              <a:rPr lang="ko-KR" altLang="en-US" sz="1200" dirty="0" smtClean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동전 분류 기술</a:t>
            </a:r>
            <a:endParaRPr lang="ko-KR" altLang="en-US" sz="1200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1056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/>
          <p:cNvSpPr txBox="1"/>
          <p:nvPr/>
        </p:nvSpPr>
        <p:spPr>
          <a:xfrm>
            <a:off x="79389" y="919264"/>
            <a:ext cx="43158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ea"/>
              <a:buAutoNum type="circleNumDbPlain" startAt="2"/>
            </a:pPr>
            <a:r>
              <a:rPr lang="ko-KR" altLang="en-US" dirty="0" smtClean="0">
                <a:solidFill>
                  <a:srgbClr val="222222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재질의 차이를 이용한 분류 방법</a:t>
            </a:r>
            <a:endParaRPr lang="ko-KR" altLang="en-US" dirty="0">
              <a:solidFill>
                <a:srgbClr val="222222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0987" y="4286249"/>
            <a:ext cx="3328283" cy="205740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072437" y="6357938"/>
            <a:ext cx="3429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동전 성분인 금속의 도전율</a:t>
            </a:r>
            <a:r>
              <a:rPr lang="en-US" altLang="ko-KR" dirty="0" smtClean="0"/>
              <a:t>]</a:t>
            </a:r>
            <a:endParaRPr lang="ko-KR" altLang="en-US" dirty="0"/>
          </a:p>
        </p:txBody>
      </p:sp>
      <p:cxnSp>
        <p:nvCxnSpPr>
          <p:cNvPr id="91" name="직선 연결선 90"/>
          <p:cNvCxnSpPr/>
          <p:nvPr/>
        </p:nvCxnSpPr>
        <p:spPr>
          <a:xfrm>
            <a:off x="6269292" y="1565595"/>
            <a:ext cx="0" cy="4953254"/>
          </a:xfrm>
          <a:prstGeom prst="line">
            <a:avLst/>
          </a:prstGeom>
          <a:ln w="63500">
            <a:solidFill>
              <a:srgbClr val="64818D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7372" y="1298920"/>
            <a:ext cx="2195512" cy="2743302"/>
          </a:xfrm>
          <a:prstGeom prst="rect">
            <a:avLst/>
          </a:prstGeom>
        </p:spPr>
      </p:pic>
      <p:sp>
        <p:nvSpPr>
          <p:cNvPr id="92" name="TextBox 91"/>
          <p:cNvSpPr txBox="1"/>
          <p:nvPr/>
        </p:nvSpPr>
        <p:spPr>
          <a:xfrm>
            <a:off x="256199" y="1565595"/>
            <a:ext cx="11131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 smtClean="0"/>
              <a:t>장점</a:t>
            </a:r>
            <a:endParaRPr lang="ko-KR" altLang="en-US" sz="2000" dirty="0"/>
          </a:p>
        </p:txBody>
      </p:sp>
      <p:grpSp>
        <p:nvGrpSpPr>
          <p:cNvPr id="93" name="그룹 92"/>
          <p:cNvGrpSpPr/>
          <p:nvPr/>
        </p:nvGrpSpPr>
        <p:grpSpPr>
          <a:xfrm>
            <a:off x="745487" y="4486275"/>
            <a:ext cx="5096439" cy="1343025"/>
            <a:chOff x="1036337" y="2191668"/>
            <a:chExt cx="5096439" cy="1477328"/>
          </a:xfrm>
        </p:grpSpPr>
        <p:sp>
          <p:nvSpPr>
            <p:cNvPr id="94" name="TextBox 93"/>
            <p:cNvSpPr txBox="1"/>
            <p:nvPr/>
          </p:nvSpPr>
          <p:spPr>
            <a:xfrm>
              <a:off x="1036337" y="2270150"/>
              <a:ext cx="5096439" cy="13203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ko-KR" altLang="en-US" dirty="0">
                  <a:solidFill>
                    <a:srgbClr val="4E4E4E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고성능 </a:t>
              </a:r>
              <a:r>
                <a:rPr lang="ko-KR" altLang="en-US" dirty="0" smtClean="0">
                  <a:solidFill>
                    <a:srgbClr val="4E4E4E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측정기 요구</a:t>
              </a:r>
              <a:r>
                <a:rPr lang="en-US" altLang="ko-KR" dirty="0" smtClean="0">
                  <a:solidFill>
                    <a:srgbClr val="4E4E4E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.</a:t>
              </a:r>
              <a:endParaRPr lang="en-US" altLang="ko-KR" dirty="0">
                <a:solidFill>
                  <a:srgbClr val="4E4E4E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  <a:p>
              <a:endParaRPr lang="en-US" altLang="ko-KR" dirty="0" smtClean="0">
                <a:solidFill>
                  <a:srgbClr val="4E4E4E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ko-KR" altLang="en-US" dirty="0" smtClean="0">
                  <a:solidFill>
                    <a:srgbClr val="4E4E4E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현재 사용되는 기술이라 위조의 </a:t>
              </a:r>
              <a:r>
                <a:rPr lang="ko-KR" altLang="en-US" dirty="0">
                  <a:solidFill>
                    <a:srgbClr val="4E4E4E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우려가 </a:t>
              </a:r>
              <a:r>
                <a:rPr lang="ko-KR" altLang="en-US" dirty="0" smtClean="0">
                  <a:solidFill>
                    <a:srgbClr val="4E4E4E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있어서 정확한 </a:t>
              </a:r>
              <a:r>
                <a:rPr lang="ko-KR" altLang="en-US" dirty="0">
                  <a:solidFill>
                    <a:srgbClr val="4E4E4E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기술을 알기 </a:t>
              </a:r>
              <a:r>
                <a:rPr lang="ko-KR" altLang="en-US" dirty="0" smtClean="0">
                  <a:solidFill>
                    <a:srgbClr val="4E4E4E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어려움</a:t>
              </a:r>
              <a:r>
                <a:rPr lang="en-US" altLang="ko-KR" dirty="0" smtClean="0">
                  <a:solidFill>
                    <a:srgbClr val="4E4E4E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.</a:t>
              </a:r>
              <a:endParaRPr lang="en-US" altLang="ko-KR" dirty="0">
                <a:solidFill>
                  <a:srgbClr val="4E4E4E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</p:txBody>
        </p:sp>
        <p:sp>
          <p:nvSpPr>
            <p:cNvPr id="95" name="직사각형 94"/>
            <p:cNvSpPr/>
            <p:nvPr/>
          </p:nvSpPr>
          <p:spPr>
            <a:xfrm>
              <a:off x="1036337" y="2191668"/>
              <a:ext cx="5059662" cy="1477328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6" name="TextBox 95"/>
          <p:cNvSpPr txBox="1"/>
          <p:nvPr/>
        </p:nvSpPr>
        <p:spPr>
          <a:xfrm>
            <a:off x="256199" y="3911776"/>
            <a:ext cx="11131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/>
              <a:t>단</a:t>
            </a:r>
            <a:r>
              <a:rPr lang="ko-KR" altLang="en-US" sz="2000" dirty="0" smtClean="0"/>
              <a:t>점</a:t>
            </a:r>
            <a:endParaRPr lang="ko-KR" altLang="en-US" sz="2000" dirty="0"/>
          </a:p>
        </p:txBody>
      </p:sp>
      <p:grpSp>
        <p:nvGrpSpPr>
          <p:cNvPr id="97" name="그룹 96"/>
          <p:cNvGrpSpPr/>
          <p:nvPr/>
        </p:nvGrpSpPr>
        <p:grpSpPr>
          <a:xfrm>
            <a:off x="745487" y="2247119"/>
            <a:ext cx="5096439" cy="842423"/>
            <a:chOff x="1036337" y="2191668"/>
            <a:chExt cx="5096439" cy="971161"/>
          </a:xfrm>
        </p:grpSpPr>
        <p:sp>
          <p:nvSpPr>
            <p:cNvPr id="98" name="TextBox 97"/>
            <p:cNvSpPr txBox="1"/>
            <p:nvPr/>
          </p:nvSpPr>
          <p:spPr>
            <a:xfrm>
              <a:off x="1036337" y="2304696"/>
              <a:ext cx="5096439" cy="7451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ko-KR" altLang="en-US" dirty="0" smtClean="0">
                  <a:solidFill>
                    <a:srgbClr val="4E4E4E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재질 차이를 이용하면 정확한 판별이 가능하다</a:t>
              </a:r>
              <a:r>
                <a:rPr lang="en-US" altLang="ko-KR" dirty="0" smtClean="0">
                  <a:solidFill>
                    <a:srgbClr val="4E4E4E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.</a:t>
              </a:r>
            </a:p>
          </p:txBody>
        </p:sp>
        <p:sp>
          <p:nvSpPr>
            <p:cNvPr id="99" name="직사각형 98"/>
            <p:cNvSpPr/>
            <p:nvPr/>
          </p:nvSpPr>
          <p:spPr>
            <a:xfrm>
              <a:off x="1036337" y="2191668"/>
              <a:ext cx="5059662" cy="971161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직사각형 19"/>
          <p:cNvSpPr/>
          <p:nvPr/>
        </p:nvSpPr>
        <p:spPr>
          <a:xfrm>
            <a:off x="0" y="0"/>
            <a:ext cx="12191999" cy="794489"/>
          </a:xfrm>
          <a:prstGeom prst="rect">
            <a:avLst/>
          </a:prstGeom>
          <a:solidFill>
            <a:srgbClr val="B7CF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256199" y="184187"/>
            <a:ext cx="6737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64818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02</a:t>
            </a:r>
            <a:endParaRPr lang="ko-KR" altLang="en-US" sz="2800" dirty="0">
              <a:solidFill>
                <a:srgbClr val="64818D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90024" y="240432"/>
            <a:ext cx="26945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solidFill>
                  <a:srgbClr val="64818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관련 기술</a:t>
            </a:r>
            <a:endParaRPr lang="ko-KR" altLang="en-US" sz="2000" dirty="0">
              <a:solidFill>
                <a:srgbClr val="64818D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844305" y="291973"/>
            <a:ext cx="45719" cy="307648"/>
          </a:xfrm>
          <a:prstGeom prst="rect">
            <a:avLst/>
          </a:prstGeom>
          <a:solidFill>
            <a:srgbClr val="6481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2127800" y="302471"/>
            <a:ext cx="17847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- </a:t>
            </a:r>
            <a:r>
              <a:rPr lang="ko-KR" altLang="en-US" sz="1200" dirty="0" smtClean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동전 분류 기술</a:t>
            </a:r>
            <a:endParaRPr lang="ko-KR" altLang="en-US" sz="1200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2286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/>
          <p:cNvSpPr txBox="1"/>
          <p:nvPr/>
        </p:nvSpPr>
        <p:spPr>
          <a:xfrm>
            <a:off x="79389" y="919264"/>
            <a:ext cx="4315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ea"/>
              <a:buAutoNum type="circleNumDbPlain" startAt="3"/>
            </a:pPr>
            <a:r>
              <a:rPr lang="ko-KR" altLang="en-US" dirty="0" smtClean="0">
                <a:solidFill>
                  <a:srgbClr val="222222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이미지 인식을 이용한 분류 방법</a:t>
            </a:r>
            <a:endParaRPr lang="ko-KR" altLang="en-US" dirty="0"/>
          </a:p>
        </p:txBody>
      </p:sp>
      <p:cxnSp>
        <p:nvCxnSpPr>
          <p:cNvPr id="91" name="직선 연결선 90"/>
          <p:cNvCxnSpPr/>
          <p:nvPr/>
        </p:nvCxnSpPr>
        <p:spPr>
          <a:xfrm>
            <a:off x="6269292" y="1565595"/>
            <a:ext cx="0" cy="4953254"/>
          </a:xfrm>
          <a:prstGeom prst="line">
            <a:avLst/>
          </a:prstGeom>
          <a:ln w="63500">
            <a:solidFill>
              <a:srgbClr val="64818D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/>
          <p:cNvSpPr txBox="1"/>
          <p:nvPr/>
        </p:nvSpPr>
        <p:spPr>
          <a:xfrm>
            <a:off x="256199" y="1565595"/>
            <a:ext cx="11131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 smtClean="0"/>
              <a:t>장점</a:t>
            </a:r>
            <a:endParaRPr lang="ko-KR" altLang="en-US" sz="2000" dirty="0"/>
          </a:p>
        </p:txBody>
      </p:sp>
      <p:grpSp>
        <p:nvGrpSpPr>
          <p:cNvPr id="93" name="그룹 92"/>
          <p:cNvGrpSpPr/>
          <p:nvPr/>
        </p:nvGrpSpPr>
        <p:grpSpPr>
          <a:xfrm>
            <a:off x="745487" y="4486275"/>
            <a:ext cx="5096439" cy="1293969"/>
            <a:chOff x="1036337" y="2191668"/>
            <a:chExt cx="5096439" cy="1477328"/>
          </a:xfrm>
        </p:grpSpPr>
        <p:sp>
          <p:nvSpPr>
            <p:cNvPr id="94" name="TextBox 93"/>
            <p:cNvSpPr txBox="1"/>
            <p:nvPr/>
          </p:nvSpPr>
          <p:spPr>
            <a:xfrm>
              <a:off x="1036337" y="2270150"/>
              <a:ext cx="5096439" cy="13704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ko-KR" altLang="en-US" dirty="0">
                  <a:solidFill>
                    <a:srgbClr val="4E4E4E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동전을 인식하는데 시간이 </a:t>
              </a:r>
              <a:r>
                <a:rPr lang="ko-KR" altLang="en-US" dirty="0" smtClean="0">
                  <a:solidFill>
                    <a:srgbClr val="4E4E4E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오래 걸려 환전 시 </a:t>
              </a:r>
              <a:r>
                <a:rPr lang="ko-KR" altLang="en-US" dirty="0">
                  <a:solidFill>
                    <a:srgbClr val="4E4E4E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시간 소요가 많이 </a:t>
              </a:r>
              <a:r>
                <a:rPr lang="ko-KR" altLang="en-US" dirty="0" smtClean="0">
                  <a:solidFill>
                    <a:srgbClr val="4E4E4E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들음</a:t>
              </a:r>
              <a:r>
                <a:rPr lang="en-US" altLang="ko-KR" dirty="0" smtClean="0">
                  <a:solidFill>
                    <a:srgbClr val="4E4E4E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.</a:t>
              </a:r>
              <a:endParaRPr lang="en-US" altLang="ko-KR" dirty="0">
                <a:solidFill>
                  <a:srgbClr val="4E4E4E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  <a:p>
              <a:endParaRPr lang="en-US" altLang="ko-KR" dirty="0" smtClean="0">
                <a:solidFill>
                  <a:srgbClr val="4E4E4E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ko-KR" altLang="en-US" dirty="0" smtClean="0">
                  <a:solidFill>
                    <a:srgbClr val="4E4E4E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동전을 연속적으로 넣을 수 없음</a:t>
              </a:r>
              <a:r>
                <a:rPr lang="en-US" altLang="ko-KR" dirty="0" smtClean="0">
                  <a:solidFill>
                    <a:srgbClr val="4E4E4E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.</a:t>
              </a:r>
            </a:p>
          </p:txBody>
        </p:sp>
        <p:sp>
          <p:nvSpPr>
            <p:cNvPr id="95" name="직사각형 94"/>
            <p:cNvSpPr/>
            <p:nvPr/>
          </p:nvSpPr>
          <p:spPr>
            <a:xfrm>
              <a:off x="1036337" y="2191668"/>
              <a:ext cx="5059662" cy="1477328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6" name="TextBox 95"/>
          <p:cNvSpPr txBox="1"/>
          <p:nvPr/>
        </p:nvSpPr>
        <p:spPr>
          <a:xfrm>
            <a:off x="256199" y="3911776"/>
            <a:ext cx="11131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/>
              <a:t>단</a:t>
            </a:r>
            <a:r>
              <a:rPr lang="ko-KR" altLang="en-US" sz="2000" dirty="0" smtClean="0"/>
              <a:t>점</a:t>
            </a:r>
            <a:endParaRPr lang="ko-KR" altLang="en-US" sz="2000" dirty="0"/>
          </a:p>
        </p:txBody>
      </p:sp>
      <p:grpSp>
        <p:nvGrpSpPr>
          <p:cNvPr id="97" name="그룹 96"/>
          <p:cNvGrpSpPr/>
          <p:nvPr/>
        </p:nvGrpSpPr>
        <p:grpSpPr>
          <a:xfrm>
            <a:off x="745487" y="2247119"/>
            <a:ext cx="5096439" cy="842423"/>
            <a:chOff x="1036337" y="2191668"/>
            <a:chExt cx="5096439" cy="971161"/>
          </a:xfrm>
        </p:grpSpPr>
        <p:sp>
          <p:nvSpPr>
            <p:cNvPr id="98" name="TextBox 97"/>
            <p:cNvSpPr txBox="1"/>
            <p:nvPr/>
          </p:nvSpPr>
          <p:spPr>
            <a:xfrm>
              <a:off x="1036337" y="2304696"/>
              <a:ext cx="5096439" cy="7451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ko-KR" altLang="en-US" dirty="0">
                  <a:solidFill>
                    <a:srgbClr val="4E4E4E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동전의 진품여부를 </a:t>
              </a:r>
              <a:r>
                <a:rPr lang="ko-KR" altLang="en-US" dirty="0" smtClean="0">
                  <a:solidFill>
                    <a:srgbClr val="4E4E4E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비교적 정확하게 판별할 수 있다</a:t>
              </a:r>
              <a:r>
                <a:rPr lang="en-US" altLang="ko-KR" dirty="0" smtClean="0">
                  <a:solidFill>
                    <a:srgbClr val="4E4E4E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.</a:t>
              </a:r>
            </a:p>
          </p:txBody>
        </p:sp>
        <p:sp>
          <p:nvSpPr>
            <p:cNvPr id="99" name="직사각형 98"/>
            <p:cNvSpPr/>
            <p:nvPr/>
          </p:nvSpPr>
          <p:spPr>
            <a:xfrm>
              <a:off x="1036337" y="2191668"/>
              <a:ext cx="5059662" cy="971161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0" name="Picture 2" descr="C:\Users\한승구\Desktop\캡스톤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8038" y="1458428"/>
            <a:ext cx="4371974" cy="2013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3" descr="C:\Users\한승구\Desktop\캡스톤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8039" y="3911776"/>
            <a:ext cx="4371974" cy="2044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686675" y="6026610"/>
            <a:ext cx="3843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타 대학 캡스톤 디자인 작품</a:t>
            </a:r>
            <a:r>
              <a:rPr lang="en-US" altLang="ko-KR" dirty="0" smtClean="0"/>
              <a:t>]</a:t>
            </a:r>
            <a:endParaRPr lang="ko-KR" altLang="en-US" dirty="0"/>
          </a:p>
        </p:txBody>
      </p:sp>
      <p:sp>
        <p:nvSpPr>
          <p:cNvPr id="22" name="직사각형 21"/>
          <p:cNvSpPr/>
          <p:nvPr/>
        </p:nvSpPr>
        <p:spPr>
          <a:xfrm>
            <a:off x="0" y="0"/>
            <a:ext cx="12191999" cy="794489"/>
          </a:xfrm>
          <a:prstGeom prst="rect">
            <a:avLst/>
          </a:prstGeom>
          <a:solidFill>
            <a:srgbClr val="B7CF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256199" y="184187"/>
            <a:ext cx="6737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64818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02</a:t>
            </a:r>
            <a:endParaRPr lang="ko-KR" altLang="en-US" sz="2800" dirty="0">
              <a:solidFill>
                <a:srgbClr val="64818D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90024" y="240432"/>
            <a:ext cx="26945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solidFill>
                  <a:srgbClr val="64818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관련 기술</a:t>
            </a:r>
            <a:endParaRPr lang="ko-KR" altLang="en-US" sz="2000" dirty="0">
              <a:solidFill>
                <a:srgbClr val="64818D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844305" y="291973"/>
            <a:ext cx="45719" cy="307648"/>
          </a:xfrm>
          <a:prstGeom prst="rect">
            <a:avLst/>
          </a:prstGeom>
          <a:solidFill>
            <a:srgbClr val="6481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2127800" y="302471"/>
            <a:ext cx="17847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- </a:t>
            </a:r>
            <a:r>
              <a:rPr lang="ko-KR" altLang="en-US" sz="1200" dirty="0" smtClean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동전 분류 기술</a:t>
            </a:r>
            <a:endParaRPr lang="ko-KR" altLang="en-US" sz="1200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21070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/>
          <p:cNvSpPr txBox="1"/>
          <p:nvPr/>
        </p:nvSpPr>
        <p:spPr>
          <a:xfrm>
            <a:off x="79389" y="919264"/>
            <a:ext cx="4315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ea"/>
              <a:buAutoNum type="circleNumDbPlain" startAt="4"/>
            </a:pPr>
            <a:r>
              <a:rPr lang="ko-KR" altLang="en-US" dirty="0" smtClean="0">
                <a:solidFill>
                  <a:srgbClr val="222222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크기의 차이를 이용한 분류 방법</a:t>
            </a:r>
            <a:endParaRPr lang="ko-KR" altLang="en-US" dirty="0"/>
          </a:p>
        </p:txBody>
      </p:sp>
      <p:cxnSp>
        <p:nvCxnSpPr>
          <p:cNvPr id="91" name="직선 연결선 90"/>
          <p:cNvCxnSpPr/>
          <p:nvPr/>
        </p:nvCxnSpPr>
        <p:spPr>
          <a:xfrm>
            <a:off x="6269292" y="1565595"/>
            <a:ext cx="0" cy="4953254"/>
          </a:xfrm>
          <a:prstGeom prst="line">
            <a:avLst/>
          </a:prstGeom>
          <a:ln w="63500">
            <a:solidFill>
              <a:srgbClr val="64818D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/>
          <p:cNvSpPr txBox="1"/>
          <p:nvPr/>
        </p:nvSpPr>
        <p:spPr>
          <a:xfrm>
            <a:off x="256199" y="1565595"/>
            <a:ext cx="11131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 smtClean="0"/>
              <a:t>장점</a:t>
            </a:r>
            <a:endParaRPr lang="ko-KR" altLang="en-US" sz="2000" dirty="0"/>
          </a:p>
        </p:txBody>
      </p:sp>
      <p:grpSp>
        <p:nvGrpSpPr>
          <p:cNvPr id="3" name="그룹 2"/>
          <p:cNvGrpSpPr/>
          <p:nvPr/>
        </p:nvGrpSpPr>
        <p:grpSpPr>
          <a:xfrm>
            <a:off x="256199" y="4764378"/>
            <a:ext cx="5585727" cy="1320392"/>
            <a:chOff x="256199" y="5008583"/>
            <a:chExt cx="5585727" cy="1320392"/>
          </a:xfrm>
        </p:grpSpPr>
        <p:grpSp>
          <p:nvGrpSpPr>
            <p:cNvPr id="93" name="그룹 92"/>
            <p:cNvGrpSpPr/>
            <p:nvPr/>
          </p:nvGrpSpPr>
          <p:grpSpPr>
            <a:xfrm>
              <a:off x="745487" y="5583083"/>
              <a:ext cx="5096439" cy="745892"/>
              <a:chOff x="1036337" y="2191668"/>
              <a:chExt cx="5096439" cy="1477328"/>
            </a:xfrm>
          </p:grpSpPr>
          <p:sp>
            <p:nvSpPr>
              <p:cNvPr id="94" name="TextBox 93"/>
              <p:cNvSpPr txBox="1"/>
              <p:nvPr/>
            </p:nvSpPr>
            <p:spPr>
              <a:xfrm>
                <a:off x="1036337" y="2270150"/>
                <a:ext cx="5096439" cy="7379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ko-KR" altLang="en-US" dirty="0" smtClean="0">
                    <a:solidFill>
                      <a:srgbClr val="4E4E4E"/>
                    </a:solidFill>
                    <a:latin typeface="KoPub돋움체 Light" panose="00000300000000000000" pitchFamily="2" charset="-127"/>
                    <a:ea typeface="KoPub돋움체 Light" panose="00000300000000000000" pitchFamily="2" charset="-127"/>
                  </a:rPr>
                  <a:t>같은 크기의 물질을 잘못 인식하는 경우가 있다</a:t>
                </a:r>
                <a:r>
                  <a:rPr lang="en-US" altLang="ko-KR" dirty="0" smtClean="0">
                    <a:solidFill>
                      <a:srgbClr val="4E4E4E"/>
                    </a:solidFill>
                    <a:latin typeface="KoPub돋움체 Light" panose="00000300000000000000" pitchFamily="2" charset="-127"/>
                    <a:ea typeface="KoPub돋움체 Light" panose="00000300000000000000" pitchFamily="2" charset="-127"/>
                  </a:rPr>
                  <a:t>.</a:t>
                </a:r>
              </a:p>
            </p:txBody>
          </p:sp>
          <p:sp>
            <p:nvSpPr>
              <p:cNvPr id="95" name="직사각형 94"/>
              <p:cNvSpPr/>
              <p:nvPr/>
            </p:nvSpPr>
            <p:spPr>
              <a:xfrm>
                <a:off x="1036337" y="2191668"/>
                <a:ext cx="5059662" cy="1477328"/>
              </a:xfrm>
              <a:prstGeom prst="rect">
                <a:avLst/>
              </a:prstGeom>
              <a:noFill/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96" name="TextBox 95"/>
            <p:cNvSpPr txBox="1"/>
            <p:nvPr/>
          </p:nvSpPr>
          <p:spPr>
            <a:xfrm>
              <a:off x="256199" y="5008583"/>
              <a:ext cx="111313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2000" dirty="0"/>
                <a:t>단</a:t>
              </a:r>
              <a:r>
                <a:rPr lang="ko-KR" altLang="en-US" sz="2000" dirty="0" smtClean="0"/>
                <a:t>점</a:t>
              </a:r>
              <a:endParaRPr lang="ko-KR" altLang="en-US" sz="2000" dirty="0"/>
            </a:p>
          </p:txBody>
        </p:sp>
      </p:grpSp>
      <p:sp>
        <p:nvSpPr>
          <p:cNvPr id="98" name="TextBox 97"/>
          <p:cNvSpPr txBox="1"/>
          <p:nvPr/>
        </p:nvSpPr>
        <p:spPr>
          <a:xfrm>
            <a:off x="745487" y="2423967"/>
            <a:ext cx="509643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srgbClr val="4E4E4E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하드웨어를 이용하기 때문에 프로그래밍이 필요 없다</a:t>
            </a:r>
            <a:r>
              <a:rPr lang="en-US" altLang="ko-KR" dirty="0" smtClean="0">
                <a:solidFill>
                  <a:srgbClr val="4E4E4E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 smtClean="0">
              <a:solidFill>
                <a:srgbClr val="4E4E4E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srgbClr val="4E4E4E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비용이 저렴하다</a:t>
            </a:r>
            <a:r>
              <a:rPr lang="en-US" altLang="ko-KR" dirty="0" smtClean="0">
                <a:solidFill>
                  <a:srgbClr val="4E4E4E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 smtClean="0">
              <a:solidFill>
                <a:srgbClr val="4E4E4E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srgbClr val="4E4E4E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쉽게 제작이 가능하다</a:t>
            </a:r>
            <a:r>
              <a:rPr lang="en-US" altLang="ko-KR" dirty="0" smtClean="0">
                <a:solidFill>
                  <a:srgbClr val="4E4E4E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 smtClean="0">
              <a:solidFill>
                <a:srgbClr val="4E4E4E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99" name="직사각형 98"/>
          <p:cNvSpPr/>
          <p:nvPr/>
        </p:nvSpPr>
        <p:spPr>
          <a:xfrm>
            <a:off x="745487" y="2247117"/>
            <a:ext cx="5059662" cy="2084357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058" y="1602343"/>
            <a:ext cx="2377646" cy="298729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2301" y="2214951"/>
            <a:ext cx="2857748" cy="236020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668162" y="4641268"/>
            <a:ext cx="2486025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동전 분류가 가능한 저금통</a:t>
            </a:r>
            <a:r>
              <a:rPr lang="en-US" altLang="ko-KR" sz="1400" dirty="0" smtClean="0"/>
              <a:t>, </a:t>
            </a:r>
          </a:p>
          <a:p>
            <a:r>
              <a:rPr lang="ko-KR" altLang="en-US" sz="1400" dirty="0" smtClean="0"/>
              <a:t>출원번호</a:t>
            </a:r>
            <a:r>
              <a:rPr lang="en-US" altLang="ko-KR" sz="1400" dirty="0" smtClean="0"/>
              <a:t>:</a:t>
            </a:r>
            <a:r>
              <a:rPr lang="en-US" altLang="ko-KR" sz="1400" dirty="0"/>
              <a:t>1020170011724</a:t>
            </a:r>
            <a:endParaRPr lang="ko-KR" altLang="en-US" sz="1400" dirty="0"/>
          </a:p>
        </p:txBody>
      </p:sp>
      <p:sp>
        <p:nvSpPr>
          <p:cNvPr id="8" name="TextBox 7"/>
          <p:cNvSpPr txBox="1"/>
          <p:nvPr/>
        </p:nvSpPr>
        <p:spPr>
          <a:xfrm>
            <a:off x="9422409" y="4641268"/>
            <a:ext cx="2638943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크기를 이용한 동전 분류 장치</a:t>
            </a:r>
            <a:r>
              <a:rPr lang="en-US" altLang="ko-KR" sz="1400" dirty="0" smtClean="0"/>
              <a:t>, </a:t>
            </a:r>
          </a:p>
          <a:p>
            <a:r>
              <a:rPr lang="ko-KR" altLang="en-US" sz="1400" dirty="0" smtClean="0"/>
              <a:t>출원번호</a:t>
            </a:r>
            <a:r>
              <a:rPr lang="en-US" altLang="ko-KR" sz="1400" dirty="0" smtClean="0"/>
              <a:t>: </a:t>
            </a:r>
            <a:r>
              <a:rPr lang="en-US" altLang="ko-KR" sz="1400" dirty="0"/>
              <a:t>1020160103051</a:t>
            </a:r>
            <a:endParaRPr lang="ko-KR" altLang="en-US" sz="1400" dirty="0"/>
          </a:p>
        </p:txBody>
      </p:sp>
      <p:sp>
        <p:nvSpPr>
          <p:cNvPr id="21" name="직사각형 20"/>
          <p:cNvSpPr/>
          <p:nvPr/>
        </p:nvSpPr>
        <p:spPr>
          <a:xfrm>
            <a:off x="0" y="0"/>
            <a:ext cx="12191999" cy="794489"/>
          </a:xfrm>
          <a:prstGeom prst="rect">
            <a:avLst/>
          </a:prstGeom>
          <a:solidFill>
            <a:srgbClr val="B7CF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256199" y="184187"/>
            <a:ext cx="6737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64818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02</a:t>
            </a:r>
            <a:endParaRPr lang="ko-KR" altLang="en-US" sz="2800" dirty="0">
              <a:solidFill>
                <a:srgbClr val="64818D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90024" y="240432"/>
            <a:ext cx="26945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solidFill>
                  <a:srgbClr val="64818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관련 기술</a:t>
            </a:r>
            <a:endParaRPr lang="ko-KR" altLang="en-US" sz="2000" dirty="0">
              <a:solidFill>
                <a:srgbClr val="64818D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844305" y="291973"/>
            <a:ext cx="45719" cy="307648"/>
          </a:xfrm>
          <a:prstGeom prst="rect">
            <a:avLst/>
          </a:prstGeom>
          <a:solidFill>
            <a:srgbClr val="6481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2127800" y="302471"/>
            <a:ext cx="17847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- </a:t>
            </a:r>
            <a:r>
              <a:rPr lang="ko-KR" altLang="en-US" sz="1200" dirty="0" smtClean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동전 분류 기술</a:t>
            </a:r>
            <a:endParaRPr lang="ko-KR" altLang="en-US" sz="1200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3499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그룹 22"/>
          <p:cNvGrpSpPr/>
          <p:nvPr/>
        </p:nvGrpSpPr>
        <p:grpSpPr>
          <a:xfrm>
            <a:off x="695959" y="1338376"/>
            <a:ext cx="10799445" cy="4548074"/>
            <a:chOff x="478155" y="1011382"/>
            <a:chExt cx="10799445" cy="4267200"/>
          </a:xfrm>
        </p:grpSpPr>
        <p:sp>
          <p:nvSpPr>
            <p:cNvPr id="24" name="TextBox 23"/>
            <p:cNvSpPr txBox="1"/>
            <p:nvPr/>
          </p:nvSpPr>
          <p:spPr>
            <a:xfrm>
              <a:off x="5230638" y="1011382"/>
              <a:ext cx="1508414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4400" dirty="0" smtClean="0"/>
                <a:t>결론</a:t>
              </a:r>
              <a:endParaRPr lang="ko-KR" altLang="en-US" sz="4400" dirty="0"/>
            </a:p>
          </p:txBody>
        </p:sp>
        <p:cxnSp>
          <p:nvCxnSpPr>
            <p:cNvPr id="25" name="직선 연결선 24"/>
            <p:cNvCxnSpPr>
              <a:stCxn id="24" idx="3"/>
            </p:cNvCxnSpPr>
            <p:nvPr/>
          </p:nvCxnSpPr>
          <p:spPr>
            <a:xfrm flipV="1">
              <a:off x="6739052" y="1396102"/>
              <a:ext cx="4538548" cy="1"/>
            </a:xfrm>
            <a:prstGeom prst="line">
              <a:avLst/>
            </a:prstGeom>
            <a:ln w="127000">
              <a:solidFill>
                <a:srgbClr val="64818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/>
            <p:cNvCxnSpPr/>
            <p:nvPr/>
          </p:nvCxnSpPr>
          <p:spPr>
            <a:xfrm flipV="1">
              <a:off x="478155" y="1396101"/>
              <a:ext cx="4538548" cy="1"/>
            </a:xfrm>
            <a:prstGeom prst="line">
              <a:avLst/>
            </a:prstGeom>
            <a:ln w="127000">
              <a:solidFill>
                <a:srgbClr val="64818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/>
            <p:cNvCxnSpPr/>
            <p:nvPr/>
          </p:nvCxnSpPr>
          <p:spPr>
            <a:xfrm>
              <a:off x="478155" y="1396103"/>
              <a:ext cx="0" cy="3882479"/>
            </a:xfrm>
            <a:prstGeom prst="line">
              <a:avLst/>
            </a:prstGeom>
            <a:ln w="127000">
              <a:solidFill>
                <a:srgbClr val="64818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/>
            <p:cNvCxnSpPr/>
            <p:nvPr/>
          </p:nvCxnSpPr>
          <p:spPr>
            <a:xfrm>
              <a:off x="11277600" y="1396103"/>
              <a:ext cx="0" cy="3882479"/>
            </a:xfrm>
            <a:prstGeom prst="line">
              <a:avLst/>
            </a:prstGeom>
            <a:ln w="127000">
              <a:solidFill>
                <a:srgbClr val="64818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/>
            <p:cNvCxnSpPr/>
            <p:nvPr/>
          </p:nvCxnSpPr>
          <p:spPr>
            <a:xfrm>
              <a:off x="478155" y="5278582"/>
              <a:ext cx="10799445" cy="0"/>
            </a:xfrm>
            <a:prstGeom prst="line">
              <a:avLst/>
            </a:prstGeom>
            <a:ln w="127000">
              <a:solidFill>
                <a:srgbClr val="64818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/>
          <p:cNvSpPr txBox="1"/>
          <p:nvPr/>
        </p:nvSpPr>
        <p:spPr>
          <a:xfrm>
            <a:off x="1880680" y="2333016"/>
            <a:ext cx="864393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동전마다 </a:t>
            </a:r>
            <a:r>
              <a:rPr lang="ko-KR" altLang="en-US" b="1" u="sng" dirty="0" smtClean="0"/>
              <a:t>무게</a:t>
            </a:r>
            <a:r>
              <a:rPr lang="ko-KR" altLang="en-US" dirty="0" smtClean="0"/>
              <a:t>의 차이가 작기 때문에 </a:t>
            </a:r>
            <a:r>
              <a:rPr lang="ko-KR" altLang="en-US" b="1" u="sng" dirty="0" smtClean="0"/>
              <a:t>아두이노 센서</a:t>
            </a:r>
            <a:r>
              <a:rPr lang="ko-KR" altLang="en-US" dirty="0" smtClean="0"/>
              <a:t>로 동전을 구분하기 힘들다</a:t>
            </a:r>
            <a:r>
              <a:rPr lang="en-US" altLang="ko-KR" dirty="0" smtClean="0"/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+mn-ea"/>
                <a:cs typeface="조선일보명조" panose="02030304000000000000" pitchFamily="18" charset="-127"/>
              </a:rPr>
              <a:t>동전을 흐르는 </a:t>
            </a:r>
            <a:r>
              <a:rPr lang="ko-KR" altLang="en-US" b="1" u="sng" dirty="0" smtClean="0">
                <a:latin typeface="+mn-ea"/>
                <a:cs typeface="조선일보명조" panose="02030304000000000000" pitchFamily="18" charset="-127"/>
              </a:rPr>
              <a:t>전류의 </a:t>
            </a:r>
            <a:r>
              <a:rPr lang="ko-KR" altLang="en-US" b="1" u="sng" dirty="0">
                <a:latin typeface="+mn-ea"/>
                <a:cs typeface="조선일보명조" panose="02030304000000000000" pitchFamily="18" charset="-127"/>
              </a:rPr>
              <a:t>세</a:t>
            </a:r>
            <a:r>
              <a:rPr lang="ko-KR" altLang="en-US" b="1" u="sng" dirty="0" smtClean="0">
                <a:latin typeface="+mn-ea"/>
                <a:cs typeface="조선일보명조" panose="02030304000000000000" pitchFamily="18" charset="-127"/>
              </a:rPr>
              <a:t>기</a:t>
            </a:r>
            <a:r>
              <a:rPr lang="ko-KR" altLang="en-US" dirty="0" smtClean="0">
                <a:latin typeface="+mn-ea"/>
                <a:cs typeface="조선일보명조" panose="02030304000000000000" pitchFamily="18" charset="-127"/>
              </a:rPr>
              <a:t>를 정확하게 측정하기 어려우며</a:t>
            </a:r>
            <a:r>
              <a:rPr lang="en-US" altLang="ko-KR" dirty="0" smtClean="0">
                <a:latin typeface="+mn-ea"/>
                <a:cs typeface="조선일보명조" panose="02030304000000000000" pitchFamily="18" charset="-127"/>
              </a:rPr>
              <a:t>,</a:t>
            </a:r>
            <a:r>
              <a:rPr lang="ko-KR" altLang="en-US" dirty="0" smtClean="0">
                <a:latin typeface="+mn-ea"/>
                <a:cs typeface="조선일보명조" panose="02030304000000000000" pitchFamily="18" charset="-127"/>
              </a:rPr>
              <a:t> </a:t>
            </a:r>
            <a:r>
              <a:rPr lang="ko-KR" altLang="en-US" b="1" dirty="0" smtClean="0">
                <a:solidFill>
                  <a:srgbClr val="FF0000"/>
                </a:solidFill>
                <a:latin typeface="+mn-ea"/>
                <a:cs typeface="조선일보명조" panose="02030304000000000000" pitchFamily="18" charset="-127"/>
              </a:rPr>
              <a:t>위조 문제</a:t>
            </a:r>
            <a:r>
              <a:rPr lang="ko-KR" altLang="en-US" dirty="0" smtClean="0">
                <a:latin typeface="+mn-ea"/>
                <a:cs typeface="조선일보명조" panose="02030304000000000000" pitchFamily="18" charset="-127"/>
              </a:rPr>
              <a:t>로 인해 기술을 조사하는데 제약이 크다</a:t>
            </a:r>
            <a:r>
              <a:rPr lang="en-US" altLang="ko-KR" dirty="0" smtClean="0">
                <a:latin typeface="+mn-ea"/>
                <a:cs typeface="조선일보명조" panose="02030304000000000000" pitchFamily="18" charset="-127"/>
              </a:rPr>
              <a:t>.</a:t>
            </a:r>
          </a:p>
          <a:p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b="1" u="sng" dirty="0" smtClean="0">
                <a:latin typeface="+mn-ea"/>
                <a:cs typeface="조선일보명조" panose="02030304000000000000" pitchFamily="18" charset="-127"/>
              </a:rPr>
              <a:t>이미지 인식</a:t>
            </a:r>
            <a:r>
              <a:rPr lang="ko-KR" altLang="en-US" dirty="0" smtClean="0">
                <a:latin typeface="+mn-ea"/>
                <a:cs typeface="조선일보명조" panose="02030304000000000000" pitchFamily="18" charset="-127"/>
              </a:rPr>
              <a:t>은 센서가 </a:t>
            </a:r>
            <a:r>
              <a:rPr lang="ko-KR" altLang="en-US" dirty="0">
                <a:latin typeface="+mn-ea"/>
                <a:cs typeface="조선일보명조" panose="02030304000000000000" pitchFamily="18" charset="-127"/>
              </a:rPr>
              <a:t>많이 비싸고 </a:t>
            </a:r>
            <a:r>
              <a:rPr lang="ko-KR" altLang="en-US" dirty="0" smtClean="0">
                <a:latin typeface="+mn-ea"/>
                <a:cs typeface="조선일보명조" panose="02030304000000000000" pitchFamily="18" charset="-127"/>
              </a:rPr>
              <a:t>속도가 </a:t>
            </a:r>
            <a:r>
              <a:rPr lang="ko-KR" altLang="en-US" dirty="0">
                <a:latin typeface="+mn-ea"/>
                <a:cs typeface="조선일보명조" panose="02030304000000000000" pitchFamily="18" charset="-127"/>
              </a:rPr>
              <a:t>너무 느려 </a:t>
            </a:r>
            <a:r>
              <a:rPr lang="ko-KR" altLang="en-US" dirty="0" smtClean="0">
                <a:latin typeface="+mn-ea"/>
                <a:cs typeface="조선일보명조" panose="02030304000000000000" pitchFamily="18" charset="-127"/>
              </a:rPr>
              <a:t>환전기 이용자의 </a:t>
            </a:r>
            <a:r>
              <a:rPr lang="ko-KR" altLang="en-US" b="1" u="sng" dirty="0" smtClean="0">
                <a:latin typeface="+mn-ea"/>
                <a:cs typeface="조선일보명조" panose="02030304000000000000" pitchFamily="18" charset="-127"/>
              </a:rPr>
              <a:t>불편</a:t>
            </a:r>
            <a:r>
              <a:rPr lang="ko-KR" altLang="en-US" dirty="0" smtClean="0">
                <a:latin typeface="+mn-ea"/>
                <a:cs typeface="조선일보명조" panose="02030304000000000000" pitchFamily="18" charset="-127"/>
              </a:rPr>
              <a:t>이 크다</a:t>
            </a:r>
            <a:r>
              <a:rPr lang="en-US" altLang="ko-KR" dirty="0" smtClean="0">
                <a:latin typeface="+mn-ea"/>
                <a:cs typeface="조선일보명조" panose="02030304000000000000" pitchFamily="18" charset="-127"/>
              </a:rPr>
              <a:t>.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809431" y="4702471"/>
            <a:ext cx="85725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latin typeface="+mn-ea"/>
                <a:cs typeface="조선일보명조" panose="02030304000000000000" pitchFamily="18" charset="-127"/>
              </a:rPr>
              <a:t>따라서 최종적으로 쉽게 제작이 가능하며</a:t>
            </a:r>
            <a:r>
              <a:rPr lang="en-US" altLang="ko-KR" sz="2000" dirty="0" smtClean="0">
                <a:latin typeface="+mn-ea"/>
                <a:cs typeface="조선일보명조" panose="02030304000000000000" pitchFamily="18" charset="-127"/>
              </a:rPr>
              <a:t>, </a:t>
            </a:r>
            <a:r>
              <a:rPr lang="ko-KR" altLang="en-US" sz="2000" dirty="0" smtClean="0">
                <a:latin typeface="+mn-ea"/>
                <a:cs typeface="조선일보명조" panose="02030304000000000000" pitchFamily="18" charset="-127"/>
              </a:rPr>
              <a:t>경제성이 뛰어난 </a:t>
            </a:r>
            <a:endParaRPr lang="en-US" altLang="ko-KR" sz="2000" dirty="0" smtClean="0">
              <a:latin typeface="+mn-ea"/>
              <a:cs typeface="조선일보명조" panose="02030304000000000000" pitchFamily="18" charset="-127"/>
            </a:endParaRPr>
          </a:p>
          <a:p>
            <a:pPr algn="ctr"/>
            <a:r>
              <a:rPr lang="ko-KR" altLang="en-US" sz="2000" b="1" u="sng" dirty="0" smtClean="0">
                <a:latin typeface="+mn-ea"/>
                <a:cs typeface="조선일보명조" panose="02030304000000000000" pitchFamily="18" charset="-127"/>
              </a:rPr>
              <a:t>크기의 차이를 이용하여 분류하는 방법</a:t>
            </a:r>
            <a:r>
              <a:rPr lang="ko-KR" altLang="en-US" sz="2000" dirty="0" smtClean="0">
                <a:latin typeface="+mn-ea"/>
                <a:cs typeface="조선일보명조" panose="02030304000000000000" pitchFamily="18" charset="-127"/>
              </a:rPr>
              <a:t>을 선택</a:t>
            </a:r>
            <a:r>
              <a:rPr lang="en-US" altLang="ko-KR" sz="2000" dirty="0" smtClean="0">
                <a:latin typeface="+mn-ea"/>
                <a:cs typeface="조선일보명조" panose="02030304000000000000" pitchFamily="18" charset="-127"/>
              </a:rPr>
              <a:t>.</a:t>
            </a:r>
            <a:endParaRPr lang="ko-KR" altLang="en-US" sz="2000" dirty="0">
              <a:latin typeface="+mn-ea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0" y="0"/>
            <a:ext cx="12191999" cy="794489"/>
          </a:xfrm>
          <a:prstGeom prst="rect">
            <a:avLst/>
          </a:prstGeom>
          <a:solidFill>
            <a:srgbClr val="B7CF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56199" y="184187"/>
            <a:ext cx="6737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64818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02</a:t>
            </a:r>
            <a:endParaRPr lang="ko-KR" altLang="en-US" sz="2800" dirty="0">
              <a:solidFill>
                <a:srgbClr val="64818D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90024" y="240432"/>
            <a:ext cx="26945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solidFill>
                  <a:srgbClr val="64818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관련 기술</a:t>
            </a:r>
            <a:endParaRPr lang="ko-KR" altLang="en-US" sz="2000" dirty="0">
              <a:solidFill>
                <a:srgbClr val="64818D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844305" y="291973"/>
            <a:ext cx="45719" cy="307648"/>
          </a:xfrm>
          <a:prstGeom prst="rect">
            <a:avLst/>
          </a:prstGeom>
          <a:solidFill>
            <a:srgbClr val="6481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2127800" y="302471"/>
            <a:ext cx="17847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- </a:t>
            </a:r>
            <a:r>
              <a:rPr lang="ko-KR" altLang="en-US" sz="1200" dirty="0" smtClean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동전 분류 기술</a:t>
            </a:r>
            <a:endParaRPr lang="ko-KR" altLang="en-US" sz="1200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23942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" y="0"/>
            <a:ext cx="1786070" cy="6858000"/>
          </a:xfrm>
          <a:prstGeom prst="rect">
            <a:avLst/>
          </a:prstGeom>
          <a:solidFill>
            <a:srgbClr val="B7CF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022079" y="1956009"/>
            <a:ext cx="8815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solidFill>
                  <a:srgbClr val="64818D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03</a:t>
            </a:r>
            <a:endParaRPr lang="ko-KR" altLang="en-US" sz="3600" dirty="0">
              <a:solidFill>
                <a:srgbClr val="64818D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048781" y="1989703"/>
            <a:ext cx="34803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제품 소개</a:t>
            </a:r>
            <a:endParaRPr lang="ko-KR" altLang="en-US" sz="36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850014" y="2159045"/>
            <a:ext cx="45719" cy="307648"/>
          </a:xfrm>
          <a:prstGeom prst="rect">
            <a:avLst/>
          </a:prstGeom>
          <a:solidFill>
            <a:srgbClr val="6481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grpSp>
        <p:nvGrpSpPr>
          <p:cNvPr id="31" name="Group 4"/>
          <p:cNvGrpSpPr>
            <a:grpSpLocks noChangeAspect="1"/>
          </p:cNvGrpSpPr>
          <p:nvPr/>
        </p:nvGrpSpPr>
        <p:grpSpPr bwMode="auto">
          <a:xfrm rot="20629952">
            <a:off x="11440398" y="6232475"/>
            <a:ext cx="479425" cy="492125"/>
            <a:chOff x="1401" y="818"/>
            <a:chExt cx="302" cy="310"/>
          </a:xfrm>
          <a:solidFill>
            <a:srgbClr val="97B8BF"/>
          </a:solidFill>
        </p:grpSpPr>
        <p:sp>
          <p:nvSpPr>
            <p:cNvPr id="32" name="Freeform 6"/>
            <p:cNvSpPr>
              <a:spLocks/>
            </p:cNvSpPr>
            <p:nvPr/>
          </p:nvSpPr>
          <p:spPr bwMode="auto">
            <a:xfrm>
              <a:off x="1401" y="818"/>
              <a:ext cx="302" cy="170"/>
            </a:xfrm>
            <a:custGeom>
              <a:avLst/>
              <a:gdLst>
                <a:gd name="T0" fmla="*/ 1661 w 3322"/>
                <a:gd name="T1" fmla="*/ 0 h 1869"/>
                <a:gd name="T2" fmla="*/ 3322 w 3322"/>
                <a:gd name="T3" fmla="*/ 932 h 1869"/>
                <a:gd name="T4" fmla="*/ 1661 w 3322"/>
                <a:gd name="T5" fmla="*/ 1869 h 1869"/>
                <a:gd name="T6" fmla="*/ 0 w 3322"/>
                <a:gd name="T7" fmla="*/ 932 h 1869"/>
                <a:gd name="T8" fmla="*/ 1661 w 3322"/>
                <a:gd name="T9" fmla="*/ 0 h 18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22" h="1869">
                  <a:moveTo>
                    <a:pt x="1661" y="0"/>
                  </a:moveTo>
                  <a:lnTo>
                    <a:pt x="3322" y="932"/>
                  </a:lnTo>
                  <a:lnTo>
                    <a:pt x="1661" y="1869"/>
                  </a:lnTo>
                  <a:lnTo>
                    <a:pt x="0" y="932"/>
                  </a:lnTo>
                  <a:lnTo>
                    <a:pt x="1661" y="0"/>
                  </a:lnTo>
                  <a:close/>
                </a:path>
              </a:pathLst>
            </a:custGeom>
            <a:grpFill/>
            <a:ln w="0">
              <a:solidFill>
                <a:srgbClr val="97B8B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00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33" name="Freeform 7"/>
            <p:cNvSpPr>
              <a:spLocks/>
            </p:cNvSpPr>
            <p:nvPr/>
          </p:nvSpPr>
          <p:spPr bwMode="auto">
            <a:xfrm>
              <a:off x="1401" y="945"/>
              <a:ext cx="302" cy="113"/>
            </a:xfrm>
            <a:custGeom>
              <a:avLst/>
              <a:gdLst>
                <a:gd name="T0" fmla="*/ 541 w 3322"/>
                <a:gd name="T1" fmla="*/ 0 h 1241"/>
                <a:gd name="T2" fmla="*/ 1661 w 3322"/>
                <a:gd name="T3" fmla="*/ 632 h 1241"/>
                <a:gd name="T4" fmla="*/ 2781 w 3322"/>
                <a:gd name="T5" fmla="*/ 0 h 1241"/>
                <a:gd name="T6" fmla="*/ 3322 w 3322"/>
                <a:gd name="T7" fmla="*/ 303 h 1241"/>
                <a:gd name="T8" fmla="*/ 1661 w 3322"/>
                <a:gd name="T9" fmla="*/ 1241 h 1241"/>
                <a:gd name="T10" fmla="*/ 0 w 3322"/>
                <a:gd name="T11" fmla="*/ 303 h 1241"/>
                <a:gd name="T12" fmla="*/ 541 w 3322"/>
                <a:gd name="T13" fmla="*/ 0 h 1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22" h="1241">
                  <a:moveTo>
                    <a:pt x="541" y="0"/>
                  </a:moveTo>
                  <a:lnTo>
                    <a:pt x="1661" y="632"/>
                  </a:lnTo>
                  <a:lnTo>
                    <a:pt x="2781" y="0"/>
                  </a:lnTo>
                  <a:lnTo>
                    <a:pt x="3322" y="303"/>
                  </a:lnTo>
                  <a:lnTo>
                    <a:pt x="1661" y="1241"/>
                  </a:lnTo>
                  <a:lnTo>
                    <a:pt x="0" y="303"/>
                  </a:lnTo>
                  <a:lnTo>
                    <a:pt x="541" y="0"/>
                  </a:lnTo>
                  <a:close/>
                </a:path>
              </a:pathLst>
            </a:custGeom>
            <a:grpFill/>
            <a:ln w="0">
              <a:solidFill>
                <a:srgbClr val="97B8B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00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34" name="Freeform 8"/>
            <p:cNvSpPr>
              <a:spLocks/>
            </p:cNvSpPr>
            <p:nvPr/>
          </p:nvSpPr>
          <p:spPr bwMode="auto">
            <a:xfrm>
              <a:off x="1401" y="1015"/>
              <a:ext cx="302" cy="113"/>
            </a:xfrm>
            <a:custGeom>
              <a:avLst/>
              <a:gdLst>
                <a:gd name="T0" fmla="*/ 541 w 3322"/>
                <a:gd name="T1" fmla="*/ 0 h 1239"/>
                <a:gd name="T2" fmla="*/ 1661 w 3322"/>
                <a:gd name="T3" fmla="*/ 631 h 1239"/>
                <a:gd name="T4" fmla="*/ 2781 w 3322"/>
                <a:gd name="T5" fmla="*/ 0 h 1239"/>
                <a:gd name="T6" fmla="*/ 3322 w 3322"/>
                <a:gd name="T7" fmla="*/ 303 h 1239"/>
                <a:gd name="T8" fmla="*/ 1661 w 3322"/>
                <a:gd name="T9" fmla="*/ 1239 h 1239"/>
                <a:gd name="T10" fmla="*/ 0 w 3322"/>
                <a:gd name="T11" fmla="*/ 303 h 1239"/>
                <a:gd name="T12" fmla="*/ 541 w 3322"/>
                <a:gd name="T13" fmla="*/ 0 h 1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22" h="1239">
                  <a:moveTo>
                    <a:pt x="541" y="0"/>
                  </a:moveTo>
                  <a:lnTo>
                    <a:pt x="1661" y="631"/>
                  </a:lnTo>
                  <a:lnTo>
                    <a:pt x="2781" y="0"/>
                  </a:lnTo>
                  <a:lnTo>
                    <a:pt x="3322" y="303"/>
                  </a:lnTo>
                  <a:lnTo>
                    <a:pt x="1661" y="1239"/>
                  </a:lnTo>
                  <a:lnTo>
                    <a:pt x="0" y="303"/>
                  </a:lnTo>
                  <a:lnTo>
                    <a:pt x="541" y="0"/>
                  </a:lnTo>
                  <a:close/>
                </a:path>
              </a:pathLst>
            </a:custGeom>
            <a:grpFill/>
            <a:ln w="0">
              <a:solidFill>
                <a:srgbClr val="97B8B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00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</p:grpSp>
      <p:cxnSp>
        <p:nvCxnSpPr>
          <p:cNvPr id="36" name="직선 연결선 35"/>
          <p:cNvCxnSpPr/>
          <p:nvPr/>
        </p:nvCxnSpPr>
        <p:spPr>
          <a:xfrm>
            <a:off x="11616565" y="0"/>
            <a:ext cx="0" cy="6369098"/>
          </a:xfrm>
          <a:prstGeom prst="line">
            <a:avLst/>
          </a:prstGeom>
          <a:ln w="19050">
            <a:solidFill>
              <a:srgbClr val="97B8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12007326" y="0"/>
            <a:ext cx="0" cy="6858000"/>
          </a:xfrm>
          <a:prstGeom prst="line">
            <a:avLst/>
          </a:prstGeom>
          <a:ln w="19050">
            <a:solidFill>
              <a:srgbClr val="97B8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055908" y="2647991"/>
            <a:ext cx="417429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20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제품 스케치</a:t>
            </a:r>
            <a:endParaRPr lang="en-US" altLang="ko-KR" sz="2000" dirty="0" smtClean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20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제원</a:t>
            </a:r>
            <a:endParaRPr lang="en-US" altLang="ko-KR" sz="2000" dirty="0" smtClean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20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설계 내용</a:t>
            </a:r>
            <a:endParaRPr lang="en-US" altLang="ko-KR" sz="2000" dirty="0" smtClean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20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시스템도</a:t>
            </a:r>
            <a:endParaRPr lang="en-US" altLang="ko-KR" sz="2000" dirty="0" smtClean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20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시연 방식</a:t>
            </a:r>
            <a:endParaRPr lang="en-US" altLang="ko-KR" sz="2000" dirty="0" smtClean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20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현실적 제한 요소 분석</a:t>
            </a:r>
            <a:endParaRPr lang="ko-KR" altLang="en-US" sz="20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140222">
            <a:off x="7601692" y="3356794"/>
            <a:ext cx="2819272" cy="2819272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  <a:softEdge rad="381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90105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 flipH="1">
            <a:off x="1608118" y="5267142"/>
            <a:ext cx="961927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직사각형 165"/>
          <p:cNvSpPr/>
          <p:nvPr/>
        </p:nvSpPr>
        <p:spPr>
          <a:xfrm>
            <a:off x="5745855" y="4796200"/>
            <a:ext cx="1343797" cy="705797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Wi-Fi </a:t>
            </a:r>
            <a:r>
              <a:rPr lang="ko-KR" altLang="en-US" sz="1400" dirty="0" smtClean="0"/>
              <a:t>모듈</a:t>
            </a:r>
            <a:endParaRPr lang="ko-KR" altLang="en-US" sz="1400" dirty="0"/>
          </a:p>
        </p:txBody>
      </p:sp>
      <p:cxnSp>
        <p:nvCxnSpPr>
          <p:cNvPr id="149" name="직선 연결선 148"/>
          <p:cNvCxnSpPr/>
          <p:nvPr/>
        </p:nvCxnSpPr>
        <p:spPr>
          <a:xfrm>
            <a:off x="7723862" y="2408928"/>
            <a:ext cx="0" cy="287471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직선 연결선 143"/>
          <p:cNvCxnSpPr/>
          <p:nvPr/>
        </p:nvCxnSpPr>
        <p:spPr>
          <a:xfrm flipH="1">
            <a:off x="6867550" y="2413646"/>
            <a:ext cx="874316" cy="90816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직선 연결선 151"/>
          <p:cNvCxnSpPr/>
          <p:nvPr/>
        </p:nvCxnSpPr>
        <p:spPr>
          <a:xfrm flipH="1">
            <a:off x="6867550" y="5284512"/>
            <a:ext cx="874316" cy="908163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2" name="평행 사변형 221"/>
          <p:cNvSpPr/>
          <p:nvPr/>
        </p:nvSpPr>
        <p:spPr>
          <a:xfrm rot="16200000" flipV="1">
            <a:off x="6525411" y="4884960"/>
            <a:ext cx="1653702" cy="969424"/>
          </a:xfrm>
          <a:prstGeom prst="parallelogram">
            <a:avLst>
              <a:gd name="adj" fmla="val 98610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3" name="평행 사변형 222"/>
          <p:cNvSpPr/>
          <p:nvPr/>
        </p:nvSpPr>
        <p:spPr>
          <a:xfrm>
            <a:off x="6867550" y="5255867"/>
            <a:ext cx="4340889" cy="929380"/>
          </a:xfrm>
          <a:prstGeom prst="parallelogram">
            <a:avLst>
              <a:gd name="adj" fmla="val 101408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5" name="직사각형 224"/>
          <p:cNvSpPr/>
          <p:nvPr/>
        </p:nvSpPr>
        <p:spPr>
          <a:xfrm>
            <a:off x="6867550" y="5501997"/>
            <a:ext cx="3392002" cy="69452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6" name="직사각형 225"/>
          <p:cNvSpPr/>
          <p:nvPr/>
        </p:nvSpPr>
        <p:spPr>
          <a:xfrm>
            <a:off x="7836974" y="4549381"/>
            <a:ext cx="3392002" cy="69452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9" name="평행 사변형 218"/>
          <p:cNvSpPr/>
          <p:nvPr/>
        </p:nvSpPr>
        <p:spPr>
          <a:xfrm rot="16200000" flipV="1">
            <a:off x="9917413" y="4884958"/>
            <a:ext cx="1653702" cy="969424"/>
          </a:xfrm>
          <a:prstGeom prst="parallelogram">
            <a:avLst>
              <a:gd name="adj" fmla="val 98610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0" y="0"/>
            <a:ext cx="12191999" cy="794489"/>
            <a:chOff x="0" y="0"/>
            <a:chExt cx="12191999" cy="794489"/>
          </a:xfrm>
        </p:grpSpPr>
        <p:sp>
          <p:nvSpPr>
            <p:cNvPr id="4" name="직사각형 3"/>
            <p:cNvSpPr/>
            <p:nvPr/>
          </p:nvSpPr>
          <p:spPr>
            <a:xfrm>
              <a:off x="0" y="0"/>
              <a:ext cx="12191999" cy="794489"/>
            </a:xfrm>
            <a:prstGeom prst="rect">
              <a:avLst/>
            </a:prstGeom>
            <a:solidFill>
              <a:srgbClr val="B7CF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256199" y="184187"/>
              <a:ext cx="67377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 smtClean="0">
                  <a:solidFill>
                    <a:srgbClr val="64818D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03</a:t>
              </a:r>
              <a:endParaRPr lang="ko-KR" altLang="en-US" sz="2800" dirty="0">
                <a:solidFill>
                  <a:srgbClr val="64818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890024" y="240432"/>
              <a:ext cx="269453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 smtClean="0">
                  <a:solidFill>
                    <a:srgbClr val="64818D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제품 소개</a:t>
              </a:r>
              <a:endParaRPr lang="ko-KR" altLang="en-US" sz="2000" dirty="0">
                <a:solidFill>
                  <a:srgbClr val="64818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sp>
          <p:nvSpPr>
            <p:cNvPr id="74" name="직사각형 73"/>
            <p:cNvSpPr/>
            <p:nvPr/>
          </p:nvSpPr>
          <p:spPr>
            <a:xfrm>
              <a:off x="844305" y="291973"/>
              <a:ext cx="45719" cy="307648"/>
            </a:xfrm>
            <a:prstGeom prst="rect">
              <a:avLst/>
            </a:prstGeom>
            <a:solidFill>
              <a:srgbClr val="6481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1255666" y="3213032"/>
            <a:ext cx="4336140" cy="980535"/>
            <a:chOff x="6621971" y="3908150"/>
            <a:chExt cx="4918274" cy="1070722"/>
          </a:xfrm>
        </p:grpSpPr>
        <p:grpSp>
          <p:nvGrpSpPr>
            <p:cNvPr id="10" name="그룹 9"/>
            <p:cNvGrpSpPr/>
            <p:nvPr/>
          </p:nvGrpSpPr>
          <p:grpSpPr>
            <a:xfrm>
              <a:off x="6621971" y="3908150"/>
              <a:ext cx="1389689" cy="1070722"/>
              <a:chOff x="201247" y="2632960"/>
              <a:chExt cx="4042248" cy="3114454"/>
            </a:xfrm>
          </p:grpSpPr>
          <p:sp>
            <p:nvSpPr>
              <p:cNvPr id="11" name="순서도: 자기 디스크 10">
                <a:extLst>
                  <a:ext uri="{FF2B5EF4-FFF2-40B4-BE49-F238E27FC236}">
                    <a16:creationId xmlns:a16="http://schemas.microsoft.com/office/drawing/2014/main" id="{E6007174-783D-4208-A9F8-F0C8D614DAB8}"/>
                  </a:ext>
                </a:extLst>
              </p:cNvPr>
              <p:cNvSpPr/>
              <p:nvPr/>
            </p:nvSpPr>
            <p:spPr>
              <a:xfrm>
                <a:off x="2060857" y="4744141"/>
                <a:ext cx="285696" cy="516874"/>
              </a:xfrm>
              <a:prstGeom prst="flowChartMagneticDisk">
                <a:avLst/>
              </a:prstGeom>
              <a:solidFill>
                <a:schemeClr val="bg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2" name="그림 11" descr="테이블이(가) 표시된 사진&#10;&#10;자동 생성된 설명">
                <a:extLst>
                  <a:ext uri="{FF2B5EF4-FFF2-40B4-BE49-F238E27FC236}">
                    <a16:creationId xmlns:a16="http://schemas.microsoft.com/office/drawing/2014/main" id="{8783772C-C7FD-437C-A322-4AD73A5C35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8654" b="88462" l="6399" r="93899">
                            <a14:foregroundMark x1="6399" y1="64423" x2="6399" y2="64423"/>
                            <a14:foregroundMark x1="91815" y1="35577" x2="91815" y2="35577"/>
                            <a14:foregroundMark x1="93899" y1="44231" x2="93899" y2="44231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1247" y="4385283"/>
                <a:ext cx="4042248" cy="701641"/>
              </a:xfrm>
              <a:prstGeom prst="rect">
                <a:avLst/>
              </a:prstGeom>
            </p:spPr>
          </p:pic>
          <p:pic>
            <p:nvPicPr>
              <p:cNvPr id="13" name="그림 12" descr="십자가, 그리기이(가) 표시된 사진&#10;&#10;자동 생성된 설명">
                <a:extLst>
                  <a:ext uri="{FF2B5EF4-FFF2-40B4-BE49-F238E27FC236}">
                    <a16:creationId xmlns:a16="http://schemas.microsoft.com/office/drawing/2014/main" id="{C4C59783-46B5-40AE-A5D3-1EF73E2602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38377" y="3605971"/>
                <a:ext cx="2642631" cy="2141443"/>
              </a:xfrm>
              <a:prstGeom prst="rect">
                <a:avLst/>
              </a:prstGeom>
            </p:spPr>
          </p:pic>
          <p:grpSp>
            <p:nvGrpSpPr>
              <p:cNvPr id="14" name="그룹 13">
                <a:extLst>
                  <a:ext uri="{FF2B5EF4-FFF2-40B4-BE49-F238E27FC236}">
                    <a16:creationId xmlns:a16="http://schemas.microsoft.com/office/drawing/2014/main" id="{7F6121FF-E329-47B6-88D3-11FFE473E55C}"/>
                  </a:ext>
                </a:extLst>
              </p:cNvPr>
              <p:cNvGrpSpPr/>
              <p:nvPr/>
            </p:nvGrpSpPr>
            <p:grpSpPr>
              <a:xfrm>
                <a:off x="1221067" y="3732060"/>
                <a:ext cx="504992" cy="1004043"/>
                <a:chOff x="1342239" y="3565321"/>
                <a:chExt cx="713064" cy="1417739"/>
              </a:xfrm>
              <a:solidFill>
                <a:schemeClr val="accent2">
                  <a:lumMod val="60000"/>
                  <a:lumOff val="40000"/>
                </a:schemeClr>
              </a:solidFill>
            </p:grpSpPr>
            <p:sp>
              <p:nvSpPr>
                <p:cNvPr id="17" name="원통형 4">
                  <a:extLst>
                    <a:ext uri="{FF2B5EF4-FFF2-40B4-BE49-F238E27FC236}">
                      <a16:creationId xmlns:a16="http://schemas.microsoft.com/office/drawing/2014/main" id="{1DB197CE-CC97-45FB-9027-5D462829AB8D}"/>
                    </a:ext>
                  </a:extLst>
                </p:cNvPr>
                <p:cNvSpPr/>
                <p:nvPr/>
              </p:nvSpPr>
              <p:spPr>
                <a:xfrm>
                  <a:off x="1342239" y="4253218"/>
                  <a:ext cx="713064" cy="729842"/>
                </a:xfrm>
                <a:prstGeom prst="can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" name="원통형 5">
                  <a:extLst>
                    <a:ext uri="{FF2B5EF4-FFF2-40B4-BE49-F238E27FC236}">
                      <a16:creationId xmlns:a16="http://schemas.microsoft.com/office/drawing/2014/main" id="{46CE8125-4D98-4267-80A7-35C182B670EA}"/>
                    </a:ext>
                  </a:extLst>
                </p:cNvPr>
                <p:cNvSpPr/>
                <p:nvPr/>
              </p:nvSpPr>
              <p:spPr>
                <a:xfrm>
                  <a:off x="1342239" y="4169328"/>
                  <a:ext cx="713064" cy="729842"/>
                </a:xfrm>
                <a:prstGeom prst="can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" name="원통형 6">
                  <a:extLst>
                    <a:ext uri="{FF2B5EF4-FFF2-40B4-BE49-F238E27FC236}">
                      <a16:creationId xmlns:a16="http://schemas.microsoft.com/office/drawing/2014/main" id="{BCD548E0-16C9-4223-ACBC-C1C8AF248674}"/>
                    </a:ext>
                  </a:extLst>
                </p:cNvPr>
                <p:cNvSpPr/>
                <p:nvPr/>
              </p:nvSpPr>
              <p:spPr>
                <a:xfrm>
                  <a:off x="1342239" y="4085438"/>
                  <a:ext cx="713064" cy="729842"/>
                </a:xfrm>
                <a:prstGeom prst="can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0" name="원통형 7">
                  <a:extLst>
                    <a:ext uri="{FF2B5EF4-FFF2-40B4-BE49-F238E27FC236}">
                      <a16:creationId xmlns:a16="http://schemas.microsoft.com/office/drawing/2014/main" id="{15F02CAB-70CC-4B8A-9223-78C17D86E627}"/>
                    </a:ext>
                  </a:extLst>
                </p:cNvPr>
                <p:cNvSpPr/>
                <p:nvPr/>
              </p:nvSpPr>
              <p:spPr>
                <a:xfrm>
                  <a:off x="1342239" y="4001548"/>
                  <a:ext cx="713064" cy="729842"/>
                </a:xfrm>
                <a:prstGeom prst="can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1" name="원통형 8">
                  <a:extLst>
                    <a:ext uri="{FF2B5EF4-FFF2-40B4-BE49-F238E27FC236}">
                      <a16:creationId xmlns:a16="http://schemas.microsoft.com/office/drawing/2014/main" id="{F276E76C-EA23-458C-A0FB-8A18C9C8A522}"/>
                    </a:ext>
                  </a:extLst>
                </p:cNvPr>
                <p:cNvSpPr/>
                <p:nvPr/>
              </p:nvSpPr>
              <p:spPr>
                <a:xfrm>
                  <a:off x="1342239" y="3917658"/>
                  <a:ext cx="713064" cy="729842"/>
                </a:xfrm>
                <a:prstGeom prst="can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3" name="원통형 9">
                  <a:extLst>
                    <a:ext uri="{FF2B5EF4-FFF2-40B4-BE49-F238E27FC236}">
                      <a16:creationId xmlns:a16="http://schemas.microsoft.com/office/drawing/2014/main" id="{AEBE51EC-A288-48C7-9228-0D00A6C7E7B6}"/>
                    </a:ext>
                  </a:extLst>
                </p:cNvPr>
                <p:cNvSpPr/>
                <p:nvPr/>
              </p:nvSpPr>
              <p:spPr>
                <a:xfrm>
                  <a:off x="1342239" y="3825379"/>
                  <a:ext cx="713064" cy="729842"/>
                </a:xfrm>
                <a:prstGeom prst="can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4" name="원통형 10">
                  <a:extLst>
                    <a:ext uri="{FF2B5EF4-FFF2-40B4-BE49-F238E27FC236}">
                      <a16:creationId xmlns:a16="http://schemas.microsoft.com/office/drawing/2014/main" id="{A638D145-43B4-4858-AF38-40303C0A6EDB}"/>
                    </a:ext>
                  </a:extLst>
                </p:cNvPr>
                <p:cNvSpPr/>
                <p:nvPr/>
              </p:nvSpPr>
              <p:spPr>
                <a:xfrm>
                  <a:off x="1342239" y="3724712"/>
                  <a:ext cx="713064" cy="729842"/>
                </a:xfrm>
                <a:prstGeom prst="can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5" name="원통형 11">
                  <a:extLst>
                    <a:ext uri="{FF2B5EF4-FFF2-40B4-BE49-F238E27FC236}">
                      <a16:creationId xmlns:a16="http://schemas.microsoft.com/office/drawing/2014/main" id="{FAFAE0F5-D839-4A85-A412-8FAC1AE23BF7}"/>
                    </a:ext>
                  </a:extLst>
                </p:cNvPr>
                <p:cNvSpPr/>
                <p:nvPr/>
              </p:nvSpPr>
              <p:spPr>
                <a:xfrm>
                  <a:off x="1342239" y="3649211"/>
                  <a:ext cx="713064" cy="729842"/>
                </a:xfrm>
                <a:prstGeom prst="can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6" name="원통형 12">
                  <a:extLst>
                    <a:ext uri="{FF2B5EF4-FFF2-40B4-BE49-F238E27FC236}">
                      <a16:creationId xmlns:a16="http://schemas.microsoft.com/office/drawing/2014/main" id="{4E7E6C2B-16ED-4018-A11B-AC00F46EDE40}"/>
                    </a:ext>
                  </a:extLst>
                </p:cNvPr>
                <p:cNvSpPr/>
                <p:nvPr/>
              </p:nvSpPr>
              <p:spPr>
                <a:xfrm>
                  <a:off x="1342239" y="3565321"/>
                  <a:ext cx="713064" cy="729842"/>
                </a:xfrm>
                <a:prstGeom prst="can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5" name="원통형 3">
                <a:extLst>
                  <a:ext uri="{FF2B5EF4-FFF2-40B4-BE49-F238E27FC236}">
                    <a16:creationId xmlns:a16="http://schemas.microsoft.com/office/drawing/2014/main" id="{876D4630-9D08-4680-ACE4-2B484E675745}"/>
                  </a:ext>
                </a:extLst>
              </p:cNvPr>
              <p:cNvSpPr/>
              <p:nvPr/>
            </p:nvSpPr>
            <p:spPr>
              <a:xfrm>
                <a:off x="1173538" y="2632960"/>
                <a:ext cx="600049" cy="2043733"/>
              </a:xfrm>
              <a:prstGeom prst="can">
                <a:avLst/>
              </a:prstGeom>
              <a:solidFill>
                <a:schemeClr val="bg2">
                  <a:lumMod val="10000"/>
                  <a:alpha val="33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8475C053-211F-4AD0-83A7-A6D312C02537}"/>
                  </a:ext>
                </a:extLst>
              </p:cNvPr>
              <p:cNvSpPr/>
              <p:nvPr/>
            </p:nvSpPr>
            <p:spPr>
              <a:xfrm>
                <a:off x="2080809" y="4573194"/>
                <a:ext cx="222209" cy="118822"/>
              </a:xfrm>
              <a:prstGeom prst="ellipse">
                <a:avLst/>
              </a:prstGeom>
              <a:solidFill>
                <a:schemeClr val="bg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7" name="그룹 26"/>
            <p:cNvGrpSpPr/>
            <p:nvPr/>
          </p:nvGrpSpPr>
          <p:grpSpPr>
            <a:xfrm>
              <a:off x="7330673" y="3908150"/>
              <a:ext cx="1389689" cy="1070722"/>
              <a:chOff x="201247" y="2632960"/>
              <a:chExt cx="4042248" cy="3114454"/>
            </a:xfrm>
          </p:grpSpPr>
          <p:sp>
            <p:nvSpPr>
              <p:cNvPr id="28" name="순서도: 자기 디스크 27">
                <a:extLst>
                  <a:ext uri="{FF2B5EF4-FFF2-40B4-BE49-F238E27FC236}">
                    <a16:creationId xmlns:a16="http://schemas.microsoft.com/office/drawing/2014/main" id="{E6007174-783D-4208-A9F8-F0C8D614DAB8}"/>
                  </a:ext>
                </a:extLst>
              </p:cNvPr>
              <p:cNvSpPr/>
              <p:nvPr/>
            </p:nvSpPr>
            <p:spPr>
              <a:xfrm>
                <a:off x="2060857" y="4744141"/>
                <a:ext cx="285696" cy="516874"/>
              </a:xfrm>
              <a:prstGeom prst="flowChartMagneticDisk">
                <a:avLst/>
              </a:prstGeom>
              <a:solidFill>
                <a:schemeClr val="bg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9" name="그림 28" descr="테이블이(가) 표시된 사진&#10;&#10;자동 생성된 설명">
                <a:extLst>
                  <a:ext uri="{FF2B5EF4-FFF2-40B4-BE49-F238E27FC236}">
                    <a16:creationId xmlns:a16="http://schemas.microsoft.com/office/drawing/2014/main" id="{8783772C-C7FD-437C-A322-4AD73A5C35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8654" b="88462" l="6399" r="93899">
                            <a14:foregroundMark x1="6399" y1="64423" x2="6399" y2="64423"/>
                            <a14:foregroundMark x1="91815" y1="35577" x2="91815" y2="35577"/>
                            <a14:foregroundMark x1="93899" y1="44231" x2="93899" y2="44231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1247" y="4385283"/>
                <a:ext cx="4042248" cy="701641"/>
              </a:xfrm>
              <a:prstGeom prst="rect">
                <a:avLst/>
              </a:prstGeom>
            </p:spPr>
          </p:pic>
          <p:pic>
            <p:nvPicPr>
              <p:cNvPr id="30" name="그림 29" descr="십자가, 그리기이(가) 표시된 사진&#10;&#10;자동 생성된 설명">
                <a:extLst>
                  <a:ext uri="{FF2B5EF4-FFF2-40B4-BE49-F238E27FC236}">
                    <a16:creationId xmlns:a16="http://schemas.microsoft.com/office/drawing/2014/main" id="{C4C59783-46B5-40AE-A5D3-1EF73E2602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38377" y="3605971"/>
                <a:ext cx="2642631" cy="2141443"/>
              </a:xfrm>
              <a:prstGeom prst="rect">
                <a:avLst/>
              </a:prstGeom>
            </p:spPr>
          </p:pic>
          <p:grpSp>
            <p:nvGrpSpPr>
              <p:cNvPr id="31" name="그룹 30">
                <a:extLst>
                  <a:ext uri="{FF2B5EF4-FFF2-40B4-BE49-F238E27FC236}">
                    <a16:creationId xmlns:a16="http://schemas.microsoft.com/office/drawing/2014/main" id="{7F6121FF-E329-47B6-88D3-11FFE473E55C}"/>
                  </a:ext>
                </a:extLst>
              </p:cNvPr>
              <p:cNvGrpSpPr/>
              <p:nvPr/>
            </p:nvGrpSpPr>
            <p:grpSpPr>
              <a:xfrm>
                <a:off x="1221067" y="3732060"/>
                <a:ext cx="504992" cy="1004043"/>
                <a:chOff x="1342239" y="3565321"/>
                <a:chExt cx="713064" cy="1417739"/>
              </a:xfrm>
              <a:solidFill>
                <a:schemeClr val="accent2">
                  <a:lumMod val="60000"/>
                  <a:lumOff val="40000"/>
                </a:schemeClr>
              </a:solidFill>
            </p:grpSpPr>
            <p:sp>
              <p:nvSpPr>
                <p:cNvPr id="35" name="원통형 4">
                  <a:extLst>
                    <a:ext uri="{FF2B5EF4-FFF2-40B4-BE49-F238E27FC236}">
                      <a16:creationId xmlns:a16="http://schemas.microsoft.com/office/drawing/2014/main" id="{1DB197CE-CC97-45FB-9027-5D462829AB8D}"/>
                    </a:ext>
                  </a:extLst>
                </p:cNvPr>
                <p:cNvSpPr/>
                <p:nvPr/>
              </p:nvSpPr>
              <p:spPr>
                <a:xfrm>
                  <a:off x="1342239" y="4253218"/>
                  <a:ext cx="713064" cy="729842"/>
                </a:xfrm>
                <a:prstGeom prst="can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6" name="원통형 5">
                  <a:extLst>
                    <a:ext uri="{FF2B5EF4-FFF2-40B4-BE49-F238E27FC236}">
                      <a16:creationId xmlns:a16="http://schemas.microsoft.com/office/drawing/2014/main" id="{46CE8125-4D98-4267-80A7-35C182B670EA}"/>
                    </a:ext>
                  </a:extLst>
                </p:cNvPr>
                <p:cNvSpPr/>
                <p:nvPr/>
              </p:nvSpPr>
              <p:spPr>
                <a:xfrm>
                  <a:off x="1342239" y="4169328"/>
                  <a:ext cx="713064" cy="729842"/>
                </a:xfrm>
                <a:prstGeom prst="can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7" name="원통형 6">
                  <a:extLst>
                    <a:ext uri="{FF2B5EF4-FFF2-40B4-BE49-F238E27FC236}">
                      <a16:creationId xmlns:a16="http://schemas.microsoft.com/office/drawing/2014/main" id="{BCD548E0-16C9-4223-ACBC-C1C8AF248674}"/>
                    </a:ext>
                  </a:extLst>
                </p:cNvPr>
                <p:cNvSpPr/>
                <p:nvPr/>
              </p:nvSpPr>
              <p:spPr>
                <a:xfrm>
                  <a:off x="1342239" y="4085438"/>
                  <a:ext cx="713064" cy="729842"/>
                </a:xfrm>
                <a:prstGeom prst="can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9" name="원통형 7">
                  <a:extLst>
                    <a:ext uri="{FF2B5EF4-FFF2-40B4-BE49-F238E27FC236}">
                      <a16:creationId xmlns:a16="http://schemas.microsoft.com/office/drawing/2014/main" id="{15F02CAB-70CC-4B8A-9223-78C17D86E627}"/>
                    </a:ext>
                  </a:extLst>
                </p:cNvPr>
                <p:cNvSpPr/>
                <p:nvPr/>
              </p:nvSpPr>
              <p:spPr>
                <a:xfrm>
                  <a:off x="1342239" y="4001548"/>
                  <a:ext cx="713064" cy="729842"/>
                </a:xfrm>
                <a:prstGeom prst="can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" name="원통형 8">
                  <a:extLst>
                    <a:ext uri="{FF2B5EF4-FFF2-40B4-BE49-F238E27FC236}">
                      <a16:creationId xmlns:a16="http://schemas.microsoft.com/office/drawing/2014/main" id="{F276E76C-EA23-458C-A0FB-8A18C9C8A522}"/>
                    </a:ext>
                  </a:extLst>
                </p:cNvPr>
                <p:cNvSpPr/>
                <p:nvPr/>
              </p:nvSpPr>
              <p:spPr>
                <a:xfrm>
                  <a:off x="1342239" y="3917658"/>
                  <a:ext cx="713064" cy="729842"/>
                </a:xfrm>
                <a:prstGeom prst="can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1" name="원통형 9">
                  <a:extLst>
                    <a:ext uri="{FF2B5EF4-FFF2-40B4-BE49-F238E27FC236}">
                      <a16:creationId xmlns:a16="http://schemas.microsoft.com/office/drawing/2014/main" id="{AEBE51EC-A288-48C7-9228-0D00A6C7E7B6}"/>
                    </a:ext>
                  </a:extLst>
                </p:cNvPr>
                <p:cNvSpPr/>
                <p:nvPr/>
              </p:nvSpPr>
              <p:spPr>
                <a:xfrm>
                  <a:off x="1342239" y="3825379"/>
                  <a:ext cx="713064" cy="729842"/>
                </a:xfrm>
                <a:prstGeom prst="can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2" name="원통형 10">
                  <a:extLst>
                    <a:ext uri="{FF2B5EF4-FFF2-40B4-BE49-F238E27FC236}">
                      <a16:creationId xmlns:a16="http://schemas.microsoft.com/office/drawing/2014/main" id="{A638D145-43B4-4858-AF38-40303C0A6EDB}"/>
                    </a:ext>
                  </a:extLst>
                </p:cNvPr>
                <p:cNvSpPr/>
                <p:nvPr/>
              </p:nvSpPr>
              <p:spPr>
                <a:xfrm>
                  <a:off x="1342239" y="3724712"/>
                  <a:ext cx="713064" cy="729842"/>
                </a:xfrm>
                <a:prstGeom prst="can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3" name="원통형 11">
                  <a:extLst>
                    <a:ext uri="{FF2B5EF4-FFF2-40B4-BE49-F238E27FC236}">
                      <a16:creationId xmlns:a16="http://schemas.microsoft.com/office/drawing/2014/main" id="{FAFAE0F5-D839-4A85-A412-8FAC1AE23BF7}"/>
                    </a:ext>
                  </a:extLst>
                </p:cNvPr>
                <p:cNvSpPr/>
                <p:nvPr/>
              </p:nvSpPr>
              <p:spPr>
                <a:xfrm>
                  <a:off x="1342239" y="3649211"/>
                  <a:ext cx="713064" cy="729842"/>
                </a:xfrm>
                <a:prstGeom prst="can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4" name="원통형 12">
                  <a:extLst>
                    <a:ext uri="{FF2B5EF4-FFF2-40B4-BE49-F238E27FC236}">
                      <a16:creationId xmlns:a16="http://schemas.microsoft.com/office/drawing/2014/main" id="{4E7E6C2B-16ED-4018-A11B-AC00F46EDE40}"/>
                    </a:ext>
                  </a:extLst>
                </p:cNvPr>
                <p:cNvSpPr/>
                <p:nvPr/>
              </p:nvSpPr>
              <p:spPr>
                <a:xfrm>
                  <a:off x="1342239" y="3565321"/>
                  <a:ext cx="713064" cy="729842"/>
                </a:xfrm>
                <a:prstGeom prst="can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32" name="원통형 3">
                <a:extLst>
                  <a:ext uri="{FF2B5EF4-FFF2-40B4-BE49-F238E27FC236}">
                    <a16:creationId xmlns:a16="http://schemas.microsoft.com/office/drawing/2014/main" id="{876D4630-9D08-4680-ACE4-2B484E675745}"/>
                  </a:ext>
                </a:extLst>
              </p:cNvPr>
              <p:cNvSpPr/>
              <p:nvPr/>
            </p:nvSpPr>
            <p:spPr>
              <a:xfrm>
                <a:off x="1173538" y="2632960"/>
                <a:ext cx="600049" cy="2043733"/>
              </a:xfrm>
              <a:prstGeom prst="can">
                <a:avLst/>
              </a:prstGeom>
              <a:solidFill>
                <a:schemeClr val="bg2">
                  <a:lumMod val="10000"/>
                  <a:alpha val="33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타원 33">
                <a:extLst>
                  <a:ext uri="{FF2B5EF4-FFF2-40B4-BE49-F238E27FC236}">
                    <a16:creationId xmlns:a16="http://schemas.microsoft.com/office/drawing/2014/main" id="{8475C053-211F-4AD0-83A7-A6D312C02537}"/>
                  </a:ext>
                </a:extLst>
              </p:cNvPr>
              <p:cNvSpPr/>
              <p:nvPr/>
            </p:nvSpPr>
            <p:spPr>
              <a:xfrm>
                <a:off x="2080809" y="4573194"/>
                <a:ext cx="222209" cy="118822"/>
              </a:xfrm>
              <a:prstGeom prst="ellipse">
                <a:avLst/>
              </a:prstGeom>
              <a:solidFill>
                <a:schemeClr val="bg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7" name="그룹 46"/>
            <p:cNvGrpSpPr/>
            <p:nvPr/>
          </p:nvGrpSpPr>
          <p:grpSpPr>
            <a:xfrm>
              <a:off x="8034579" y="3908150"/>
              <a:ext cx="1389689" cy="1070722"/>
              <a:chOff x="201247" y="2632960"/>
              <a:chExt cx="4042248" cy="3114454"/>
            </a:xfrm>
          </p:grpSpPr>
          <p:sp>
            <p:nvSpPr>
              <p:cNvPr id="48" name="순서도: 자기 디스크 47">
                <a:extLst>
                  <a:ext uri="{FF2B5EF4-FFF2-40B4-BE49-F238E27FC236}">
                    <a16:creationId xmlns:a16="http://schemas.microsoft.com/office/drawing/2014/main" id="{E6007174-783D-4208-A9F8-F0C8D614DAB8}"/>
                  </a:ext>
                </a:extLst>
              </p:cNvPr>
              <p:cNvSpPr/>
              <p:nvPr/>
            </p:nvSpPr>
            <p:spPr>
              <a:xfrm>
                <a:off x="2060857" y="4744141"/>
                <a:ext cx="285696" cy="516874"/>
              </a:xfrm>
              <a:prstGeom prst="flowChartMagneticDisk">
                <a:avLst/>
              </a:prstGeom>
              <a:solidFill>
                <a:schemeClr val="bg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49" name="그림 48" descr="테이블이(가) 표시된 사진&#10;&#10;자동 생성된 설명">
                <a:extLst>
                  <a:ext uri="{FF2B5EF4-FFF2-40B4-BE49-F238E27FC236}">
                    <a16:creationId xmlns:a16="http://schemas.microsoft.com/office/drawing/2014/main" id="{8783772C-C7FD-437C-A322-4AD73A5C35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8654" b="88462" l="6399" r="93899">
                            <a14:foregroundMark x1="6399" y1="64423" x2="6399" y2="64423"/>
                            <a14:foregroundMark x1="91815" y1="35577" x2="91815" y2="35577"/>
                            <a14:foregroundMark x1="93899" y1="44231" x2="93899" y2="44231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1247" y="4385283"/>
                <a:ext cx="4042248" cy="701641"/>
              </a:xfrm>
              <a:prstGeom prst="rect">
                <a:avLst/>
              </a:prstGeom>
            </p:spPr>
          </p:pic>
          <p:pic>
            <p:nvPicPr>
              <p:cNvPr id="50" name="그림 49" descr="십자가, 그리기이(가) 표시된 사진&#10;&#10;자동 생성된 설명">
                <a:extLst>
                  <a:ext uri="{FF2B5EF4-FFF2-40B4-BE49-F238E27FC236}">
                    <a16:creationId xmlns:a16="http://schemas.microsoft.com/office/drawing/2014/main" id="{C4C59783-46B5-40AE-A5D3-1EF73E2602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38377" y="3605971"/>
                <a:ext cx="2642631" cy="2141443"/>
              </a:xfrm>
              <a:prstGeom prst="rect">
                <a:avLst/>
              </a:prstGeom>
            </p:spPr>
          </p:pic>
          <p:grpSp>
            <p:nvGrpSpPr>
              <p:cNvPr id="51" name="그룹 50">
                <a:extLst>
                  <a:ext uri="{FF2B5EF4-FFF2-40B4-BE49-F238E27FC236}">
                    <a16:creationId xmlns:a16="http://schemas.microsoft.com/office/drawing/2014/main" id="{7F6121FF-E329-47B6-88D3-11FFE473E55C}"/>
                  </a:ext>
                </a:extLst>
              </p:cNvPr>
              <p:cNvGrpSpPr/>
              <p:nvPr/>
            </p:nvGrpSpPr>
            <p:grpSpPr>
              <a:xfrm>
                <a:off x="1221067" y="3732060"/>
                <a:ext cx="504992" cy="1004043"/>
                <a:chOff x="1342239" y="3565321"/>
                <a:chExt cx="713064" cy="1417739"/>
              </a:xfrm>
              <a:solidFill>
                <a:schemeClr val="accent2">
                  <a:lumMod val="60000"/>
                  <a:lumOff val="40000"/>
                </a:schemeClr>
              </a:solidFill>
            </p:grpSpPr>
            <p:sp>
              <p:nvSpPr>
                <p:cNvPr id="54" name="원통형 4">
                  <a:extLst>
                    <a:ext uri="{FF2B5EF4-FFF2-40B4-BE49-F238E27FC236}">
                      <a16:creationId xmlns:a16="http://schemas.microsoft.com/office/drawing/2014/main" id="{1DB197CE-CC97-45FB-9027-5D462829AB8D}"/>
                    </a:ext>
                  </a:extLst>
                </p:cNvPr>
                <p:cNvSpPr/>
                <p:nvPr/>
              </p:nvSpPr>
              <p:spPr>
                <a:xfrm>
                  <a:off x="1342239" y="4253218"/>
                  <a:ext cx="713064" cy="729842"/>
                </a:xfrm>
                <a:prstGeom prst="can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5" name="원통형 5">
                  <a:extLst>
                    <a:ext uri="{FF2B5EF4-FFF2-40B4-BE49-F238E27FC236}">
                      <a16:creationId xmlns:a16="http://schemas.microsoft.com/office/drawing/2014/main" id="{46CE8125-4D98-4267-80A7-35C182B670EA}"/>
                    </a:ext>
                  </a:extLst>
                </p:cNvPr>
                <p:cNvSpPr/>
                <p:nvPr/>
              </p:nvSpPr>
              <p:spPr>
                <a:xfrm>
                  <a:off x="1342239" y="4169328"/>
                  <a:ext cx="713064" cy="729842"/>
                </a:xfrm>
                <a:prstGeom prst="can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6" name="원통형 6">
                  <a:extLst>
                    <a:ext uri="{FF2B5EF4-FFF2-40B4-BE49-F238E27FC236}">
                      <a16:creationId xmlns:a16="http://schemas.microsoft.com/office/drawing/2014/main" id="{BCD548E0-16C9-4223-ACBC-C1C8AF248674}"/>
                    </a:ext>
                  </a:extLst>
                </p:cNvPr>
                <p:cNvSpPr/>
                <p:nvPr/>
              </p:nvSpPr>
              <p:spPr>
                <a:xfrm>
                  <a:off x="1342239" y="4085438"/>
                  <a:ext cx="713064" cy="729842"/>
                </a:xfrm>
                <a:prstGeom prst="can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7" name="원통형 7">
                  <a:extLst>
                    <a:ext uri="{FF2B5EF4-FFF2-40B4-BE49-F238E27FC236}">
                      <a16:creationId xmlns:a16="http://schemas.microsoft.com/office/drawing/2014/main" id="{15F02CAB-70CC-4B8A-9223-78C17D86E627}"/>
                    </a:ext>
                  </a:extLst>
                </p:cNvPr>
                <p:cNvSpPr/>
                <p:nvPr/>
              </p:nvSpPr>
              <p:spPr>
                <a:xfrm>
                  <a:off x="1342239" y="4001548"/>
                  <a:ext cx="713064" cy="729842"/>
                </a:xfrm>
                <a:prstGeom prst="can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8" name="원통형 8">
                  <a:extLst>
                    <a:ext uri="{FF2B5EF4-FFF2-40B4-BE49-F238E27FC236}">
                      <a16:creationId xmlns:a16="http://schemas.microsoft.com/office/drawing/2014/main" id="{F276E76C-EA23-458C-A0FB-8A18C9C8A522}"/>
                    </a:ext>
                  </a:extLst>
                </p:cNvPr>
                <p:cNvSpPr/>
                <p:nvPr/>
              </p:nvSpPr>
              <p:spPr>
                <a:xfrm>
                  <a:off x="1342239" y="3917658"/>
                  <a:ext cx="713064" cy="729842"/>
                </a:xfrm>
                <a:prstGeom prst="can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9" name="원통형 9">
                  <a:extLst>
                    <a:ext uri="{FF2B5EF4-FFF2-40B4-BE49-F238E27FC236}">
                      <a16:creationId xmlns:a16="http://schemas.microsoft.com/office/drawing/2014/main" id="{AEBE51EC-A288-48C7-9228-0D00A6C7E7B6}"/>
                    </a:ext>
                  </a:extLst>
                </p:cNvPr>
                <p:cNvSpPr/>
                <p:nvPr/>
              </p:nvSpPr>
              <p:spPr>
                <a:xfrm>
                  <a:off x="1342239" y="3825379"/>
                  <a:ext cx="713064" cy="729842"/>
                </a:xfrm>
                <a:prstGeom prst="can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0" name="원통형 10">
                  <a:extLst>
                    <a:ext uri="{FF2B5EF4-FFF2-40B4-BE49-F238E27FC236}">
                      <a16:creationId xmlns:a16="http://schemas.microsoft.com/office/drawing/2014/main" id="{A638D145-43B4-4858-AF38-40303C0A6EDB}"/>
                    </a:ext>
                  </a:extLst>
                </p:cNvPr>
                <p:cNvSpPr/>
                <p:nvPr/>
              </p:nvSpPr>
              <p:spPr>
                <a:xfrm>
                  <a:off x="1342239" y="3724712"/>
                  <a:ext cx="713064" cy="729842"/>
                </a:xfrm>
                <a:prstGeom prst="can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1" name="원통형 11">
                  <a:extLst>
                    <a:ext uri="{FF2B5EF4-FFF2-40B4-BE49-F238E27FC236}">
                      <a16:creationId xmlns:a16="http://schemas.microsoft.com/office/drawing/2014/main" id="{FAFAE0F5-D839-4A85-A412-8FAC1AE23BF7}"/>
                    </a:ext>
                  </a:extLst>
                </p:cNvPr>
                <p:cNvSpPr/>
                <p:nvPr/>
              </p:nvSpPr>
              <p:spPr>
                <a:xfrm>
                  <a:off x="1342239" y="3649211"/>
                  <a:ext cx="713064" cy="729842"/>
                </a:xfrm>
                <a:prstGeom prst="can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2" name="원통형 12">
                  <a:extLst>
                    <a:ext uri="{FF2B5EF4-FFF2-40B4-BE49-F238E27FC236}">
                      <a16:creationId xmlns:a16="http://schemas.microsoft.com/office/drawing/2014/main" id="{4E7E6C2B-16ED-4018-A11B-AC00F46EDE40}"/>
                    </a:ext>
                  </a:extLst>
                </p:cNvPr>
                <p:cNvSpPr/>
                <p:nvPr/>
              </p:nvSpPr>
              <p:spPr>
                <a:xfrm>
                  <a:off x="1342239" y="3565321"/>
                  <a:ext cx="713064" cy="729842"/>
                </a:xfrm>
                <a:prstGeom prst="can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52" name="원통형 3">
                <a:extLst>
                  <a:ext uri="{FF2B5EF4-FFF2-40B4-BE49-F238E27FC236}">
                    <a16:creationId xmlns:a16="http://schemas.microsoft.com/office/drawing/2014/main" id="{876D4630-9D08-4680-ACE4-2B484E675745}"/>
                  </a:ext>
                </a:extLst>
              </p:cNvPr>
              <p:cNvSpPr/>
              <p:nvPr/>
            </p:nvSpPr>
            <p:spPr>
              <a:xfrm>
                <a:off x="1173538" y="2632960"/>
                <a:ext cx="600049" cy="2043733"/>
              </a:xfrm>
              <a:prstGeom prst="can">
                <a:avLst/>
              </a:prstGeom>
              <a:solidFill>
                <a:schemeClr val="bg2">
                  <a:lumMod val="10000"/>
                  <a:alpha val="33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타원 52">
                <a:extLst>
                  <a:ext uri="{FF2B5EF4-FFF2-40B4-BE49-F238E27FC236}">
                    <a16:creationId xmlns:a16="http://schemas.microsoft.com/office/drawing/2014/main" id="{8475C053-211F-4AD0-83A7-A6D312C02537}"/>
                  </a:ext>
                </a:extLst>
              </p:cNvPr>
              <p:cNvSpPr/>
              <p:nvPr/>
            </p:nvSpPr>
            <p:spPr>
              <a:xfrm>
                <a:off x="2080809" y="4573194"/>
                <a:ext cx="222209" cy="118822"/>
              </a:xfrm>
              <a:prstGeom prst="ellipse">
                <a:avLst/>
              </a:prstGeom>
              <a:solidFill>
                <a:schemeClr val="bg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63" name="그룹 62"/>
            <p:cNvGrpSpPr/>
            <p:nvPr/>
          </p:nvGrpSpPr>
          <p:grpSpPr>
            <a:xfrm>
              <a:off x="8745904" y="3908150"/>
              <a:ext cx="1389689" cy="1070722"/>
              <a:chOff x="201247" y="2632960"/>
              <a:chExt cx="4042248" cy="3114454"/>
            </a:xfrm>
          </p:grpSpPr>
          <p:sp>
            <p:nvSpPr>
              <p:cNvPr id="64" name="순서도: 자기 디스크 63">
                <a:extLst>
                  <a:ext uri="{FF2B5EF4-FFF2-40B4-BE49-F238E27FC236}">
                    <a16:creationId xmlns:a16="http://schemas.microsoft.com/office/drawing/2014/main" id="{E6007174-783D-4208-A9F8-F0C8D614DAB8}"/>
                  </a:ext>
                </a:extLst>
              </p:cNvPr>
              <p:cNvSpPr/>
              <p:nvPr/>
            </p:nvSpPr>
            <p:spPr>
              <a:xfrm>
                <a:off x="2060857" y="4744141"/>
                <a:ext cx="285696" cy="516874"/>
              </a:xfrm>
              <a:prstGeom prst="flowChartMagneticDisk">
                <a:avLst/>
              </a:prstGeom>
              <a:solidFill>
                <a:schemeClr val="bg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65" name="그림 64" descr="테이블이(가) 표시된 사진&#10;&#10;자동 생성된 설명">
                <a:extLst>
                  <a:ext uri="{FF2B5EF4-FFF2-40B4-BE49-F238E27FC236}">
                    <a16:creationId xmlns:a16="http://schemas.microsoft.com/office/drawing/2014/main" id="{8783772C-C7FD-437C-A322-4AD73A5C35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8654" b="88462" l="6399" r="93899">
                            <a14:foregroundMark x1="6399" y1="64423" x2="6399" y2="64423"/>
                            <a14:foregroundMark x1="91815" y1="35577" x2="91815" y2="35577"/>
                            <a14:foregroundMark x1="93899" y1="44231" x2="93899" y2="44231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1247" y="4385283"/>
                <a:ext cx="4042248" cy="701641"/>
              </a:xfrm>
              <a:prstGeom prst="rect">
                <a:avLst/>
              </a:prstGeom>
            </p:spPr>
          </p:pic>
          <p:pic>
            <p:nvPicPr>
              <p:cNvPr id="66" name="그림 65" descr="십자가, 그리기이(가) 표시된 사진&#10;&#10;자동 생성된 설명">
                <a:extLst>
                  <a:ext uri="{FF2B5EF4-FFF2-40B4-BE49-F238E27FC236}">
                    <a16:creationId xmlns:a16="http://schemas.microsoft.com/office/drawing/2014/main" id="{C4C59783-46B5-40AE-A5D3-1EF73E2602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38377" y="3605971"/>
                <a:ext cx="2642631" cy="2141443"/>
              </a:xfrm>
              <a:prstGeom prst="rect">
                <a:avLst/>
              </a:prstGeom>
            </p:spPr>
          </p:pic>
          <p:grpSp>
            <p:nvGrpSpPr>
              <p:cNvPr id="67" name="그룹 66">
                <a:extLst>
                  <a:ext uri="{FF2B5EF4-FFF2-40B4-BE49-F238E27FC236}">
                    <a16:creationId xmlns:a16="http://schemas.microsoft.com/office/drawing/2014/main" id="{7F6121FF-E329-47B6-88D3-11FFE473E55C}"/>
                  </a:ext>
                </a:extLst>
              </p:cNvPr>
              <p:cNvGrpSpPr/>
              <p:nvPr/>
            </p:nvGrpSpPr>
            <p:grpSpPr>
              <a:xfrm>
                <a:off x="1221067" y="3732060"/>
                <a:ext cx="504992" cy="1004043"/>
                <a:chOff x="1342239" y="3565321"/>
                <a:chExt cx="713064" cy="1417739"/>
              </a:xfrm>
              <a:solidFill>
                <a:schemeClr val="accent2">
                  <a:lumMod val="60000"/>
                  <a:lumOff val="40000"/>
                </a:schemeClr>
              </a:solidFill>
            </p:grpSpPr>
            <p:sp>
              <p:nvSpPr>
                <p:cNvPr id="70" name="원통형 4">
                  <a:extLst>
                    <a:ext uri="{FF2B5EF4-FFF2-40B4-BE49-F238E27FC236}">
                      <a16:creationId xmlns:a16="http://schemas.microsoft.com/office/drawing/2014/main" id="{1DB197CE-CC97-45FB-9027-5D462829AB8D}"/>
                    </a:ext>
                  </a:extLst>
                </p:cNvPr>
                <p:cNvSpPr/>
                <p:nvPr/>
              </p:nvSpPr>
              <p:spPr>
                <a:xfrm>
                  <a:off x="1342239" y="4253218"/>
                  <a:ext cx="713064" cy="729842"/>
                </a:xfrm>
                <a:prstGeom prst="can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1" name="원통형 5">
                  <a:extLst>
                    <a:ext uri="{FF2B5EF4-FFF2-40B4-BE49-F238E27FC236}">
                      <a16:creationId xmlns:a16="http://schemas.microsoft.com/office/drawing/2014/main" id="{46CE8125-4D98-4267-80A7-35C182B670EA}"/>
                    </a:ext>
                  </a:extLst>
                </p:cNvPr>
                <p:cNvSpPr/>
                <p:nvPr/>
              </p:nvSpPr>
              <p:spPr>
                <a:xfrm>
                  <a:off x="1342239" y="4169328"/>
                  <a:ext cx="713064" cy="729842"/>
                </a:xfrm>
                <a:prstGeom prst="can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2" name="원통형 6">
                  <a:extLst>
                    <a:ext uri="{FF2B5EF4-FFF2-40B4-BE49-F238E27FC236}">
                      <a16:creationId xmlns:a16="http://schemas.microsoft.com/office/drawing/2014/main" id="{BCD548E0-16C9-4223-ACBC-C1C8AF248674}"/>
                    </a:ext>
                  </a:extLst>
                </p:cNvPr>
                <p:cNvSpPr/>
                <p:nvPr/>
              </p:nvSpPr>
              <p:spPr>
                <a:xfrm>
                  <a:off x="1342239" y="4085438"/>
                  <a:ext cx="713064" cy="729842"/>
                </a:xfrm>
                <a:prstGeom prst="can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3" name="원통형 7">
                  <a:extLst>
                    <a:ext uri="{FF2B5EF4-FFF2-40B4-BE49-F238E27FC236}">
                      <a16:creationId xmlns:a16="http://schemas.microsoft.com/office/drawing/2014/main" id="{15F02CAB-70CC-4B8A-9223-78C17D86E627}"/>
                    </a:ext>
                  </a:extLst>
                </p:cNvPr>
                <p:cNvSpPr/>
                <p:nvPr/>
              </p:nvSpPr>
              <p:spPr>
                <a:xfrm>
                  <a:off x="1342239" y="4001548"/>
                  <a:ext cx="713064" cy="729842"/>
                </a:xfrm>
                <a:prstGeom prst="can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5" name="원통형 8">
                  <a:extLst>
                    <a:ext uri="{FF2B5EF4-FFF2-40B4-BE49-F238E27FC236}">
                      <a16:creationId xmlns:a16="http://schemas.microsoft.com/office/drawing/2014/main" id="{F276E76C-EA23-458C-A0FB-8A18C9C8A522}"/>
                    </a:ext>
                  </a:extLst>
                </p:cNvPr>
                <p:cNvSpPr/>
                <p:nvPr/>
              </p:nvSpPr>
              <p:spPr>
                <a:xfrm>
                  <a:off x="1342239" y="3917658"/>
                  <a:ext cx="713064" cy="729842"/>
                </a:xfrm>
                <a:prstGeom prst="can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6" name="원통형 9">
                  <a:extLst>
                    <a:ext uri="{FF2B5EF4-FFF2-40B4-BE49-F238E27FC236}">
                      <a16:creationId xmlns:a16="http://schemas.microsoft.com/office/drawing/2014/main" id="{AEBE51EC-A288-48C7-9228-0D00A6C7E7B6}"/>
                    </a:ext>
                  </a:extLst>
                </p:cNvPr>
                <p:cNvSpPr/>
                <p:nvPr/>
              </p:nvSpPr>
              <p:spPr>
                <a:xfrm>
                  <a:off x="1342239" y="3825379"/>
                  <a:ext cx="713064" cy="729842"/>
                </a:xfrm>
                <a:prstGeom prst="can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7" name="원통형 10">
                  <a:extLst>
                    <a:ext uri="{FF2B5EF4-FFF2-40B4-BE49-F238E27FC236}">
                      <a16:creationId xmlns:a16="http://schemas.microsoft.com/office/drawing/2014/main" id="{A638D145-43B4-4858-AF38-40303C0A6EDB}"/>
                    </a:ext>
                  </a:extLst>
                </p:cNvPr>
                <p:cNvSpPr/>
                <p:nvPr/>
              </p:nvSpPr>
              <p:spPr>
                <a:xfrm>
                  <a:off x="1342239" y="3724712"/>
                  <a:ext cx="713064" cy="729842"/>
                </a:xfrm>
                <a:prstGeom prst="can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8" name="원통형 11">
                  <a:extLst>
                    <a:ext uri="{FF2B5EF4-FFF2-40B4-BE49-F238E27FC236}">
                      <a16:creationId xmlns:a16="http://schemas.microsoft.com/office/drawing/2014/main" id="{FAFAE0F5-D839-4A85-A412-8FAC1AE23BF7}"/>
                    </a:ext>
                  </a:extLst>
                </p:cNvPr>
                <p:cNvSpPr/>
                <p:nvPr/>
              </p:nvSpPr>
              <p:spPr>
                <a:xfrm>
                  <a:off x="1342239" y="3649211"/>
                  <a:ext cx="713064" cy="729842"/>
                </a:xfrm>
                <a:prstGeom prst="can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9" name="원통형 12">
                  <a:extLst>
                    <a:ext uri="{FF2B5EF4-FFF2-40B4-BE49-F238E27FC236}">
                      <a16:creationId xmlns:a16="http://schemas.microsoft.com/office/drawing/2014/main" id="{4E7E6C2B-16ED-4018-A11B-AC00F46EDE40}"/>
                    </a:ext>
                  </a:extLst>
                </p:cNvPr>
                <p:cNvSpPr/>
                <p:nvPr/>
              </p:nvSpPr>
              <p:spPr>
                <a:xfrm>
                  <a:off x="1342239" y="3565321"/>
                  <a:ext cx="713064" cy="729842"/>
                </a:xfrm>
                <a:prstGeom prst="can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68" name="원통형 3">
                <a:extLst>
                  <a:ext uri="{FF2B5EF4-FFF2-40B4-BE49-F238E27FC236}">
                    <a16:creationId xmlns:a16="http://schemas.microsoft.com/office/drawing/2014/main" id="{876D4630-9D08-4680-ACE4-2B484E675745}"/>
                  </a:ext>
                </a:extLst>
              </p:cNvPr>
              <p:cNvSpPr/>
              <p:nvPr/>
            </p:nvSpPr>
            <p:spPr>
              <a:xfrm>
                <a:off x="1173538" y="2632960"/>
                <a:ext cx="600049" cy="2043733"/>
              </a:xfrm>
              <a:prstGeom prst="can">
                <a:avLst/>
              </a:prstGeom>
              <a:solidFill>
                <a:schemeClr val="bg2">
                  <a:lumMod val="10000"/>
                  <a:alpha val="33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9" name="타원 68">
                <a:extLst>
                  <a:ext uri="{FF2B5EF4-FFF2-40B4-BE49-F238E27FC236}">
                    <a16:creationId xmlns:a16="http://schemas.microsoft.com/office/drawing/2014/main" id="{8475C053-211F-4AD0-83A7-A6D312C02537}"/>
                  </a:ext>
                </a:extLst>
              </p:cNvPr>
              <p:cNvSpPr/>
              <p:nvPr/>
            </p:nvSpPr>
            <p:spPr>
              <a:xfrm>
                <a:off x="2080809" y="4573194"/>
                <a:ext cx="222209" cy="118822"/>
              </a:xfrm>
              <a:prstGeom prst="ellipse">
                <a:avLst/>
              </a:prstGeom>
              <a:solidFill>
                <a:schemeClr val="bg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96" name="그룹 95"/>
            <p:cNvGrpSpPr/>
            <p:nvPr/>
          </p:nvGrpSpPr>
          <p:grpSpPr>
            <a:xfrm>
              <a:off x="9443714" y="3908150"/>
              <a:ext cx="1389689" cy="1070722"/>
              <a:chOff x="201247" y="2632960"/>
              <a:chExt cx="4042248" cy="3114454"/>
            </a:xfrm>
          </p:grpSpPr>
          <p:sp>
            <p:nvSpPr>
              <p:cNvPr id="97" name="순서도: 자기 디스크 96">
                <a:extLst>
                  <a:ext uri="{FF2B5EF4-FFF2-40B4-BE49-F238E27FC236}">
                    <a16:creationId xmlns:a16="http://schemas.microsoft.com/office/drawing/2014/main" id="{E6007174-783D-4208-A9F8-F0C8D614DAB8}"/>
                  </a:ext>
                </a:extLst>
              </p:cNvPr>
              <p:cNvSpPr/>
              <p:nvPr/>
            </p:nvSpPr>
            <p:spPr>
              <a:xfrm>
                <a:off x="2060857" y="4744141"/>
                <a:ext cx="285696" cy="516874"/>
              </a:xfrm>
              <a:prstGeom prst="flowChartMagneticDisk">
                <a:avLst/>
              </a:prstGeom>
              <a:solidFill>
                <a:schemeClr val="bg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98" name="그림 97" descr="테이블이(가) 표시된 사진&#10;&#10;자동 생성된 설명">
                <a:extLst>
                  <a:ext uri="{FF2B5EF4-FFF2-40B4-BE49-F238E27FC236}">
                    <a16:creationId xmlns:a16="http://schemas.microsoft.com/office/drawing/2014/main" id="{8783772C-C7FD-437C-A322-4AD73A5C35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8654" b="88462" l="6399" r="93899">
                            <a14:foregroundMark x1="6399" y1="64423" x2="6399" y2="64423"/>
                            <a14:foregroundMark x1="91815" y1="35577" x2="91815" y2="35577"/>
                            <a14:foregroundMark x1="93899" y1="44231" x2="93899" y2="44231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1247" y="4385283"/>
                <a:ext cx="4042248" cy="701641"/>
              </a:xfrm>
              <a:prstGeom prst="rect">
                <a:avLst/>
              </a:prstGeom>
            </p:spPr>
          </p:pic>
          <p:pic>
            <p:nvPicPr>
              <p:cNvPr id="99" name="그림 98" descr="십자가, 그리기이(가) 표시된 사진&#10;&#10;자동 생성된 설명">
                <a:extLst>
                  <a:ext uri="{FF2B5EF4-FFF2-40B4-BE49-F238E27FC236}">
                    <a16:creationId xmlns:a16="http://schemas.microsoft.com/office/drawing/2014/main" id="{C4C59783-46B5-40AE-A5D3-1EF73E2602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38377" y="3605971"/>
                <a:ext cx="2642631" cy="2141443"/>
              </a:xfrm>
              <a:prstGeom prst="rect">
                <a:avLst/>
              </a:prstGeom>
            </p:spPr>
          </p:pic>
          <p:grpSp>
            <p:nvGrpSpPr>
              <p:cNvPr id="100" name="그룹 99">
                <a:extLst>
                  <a:ext uri="{FF2B5EF4-FFF2-40B4-BE49-F238E27FC236}">
                    <a16:creationId xmlns:a16="http://schemas.microsoft.com/office/drawing/2014/main" id="{7F6121FF-E329-47B6-88D3-11FFE473E55C}"/>
                  </a:ext>
                </a:extLst>
              </p:cNvPr>
              <p:cNvGrpSpPr/>
              <p:nvPr/>
            </p:nvGrpSpPr>
            <p:grpSpPr>
              <a:xfrm>
                <a:off x="1221067" y="3732060"/>
                <a:ext cx="504992" cy="1004043"/>
                <a:chOff x="1342239" y="3565321"/>
                <a:chExt cx="713064" cy="1417739"/>
              </a:xfrm>
              <a:solidFill>
                <a:schemeClr val="accent2">
                  <a:lumMod val="60000"/>
                  <a:lumOff val="40000"/>
                </a:schemeClr>
              </a:solidFill>
            </p:grpSpPr>
            <p:sp>
              <p:nvSpPr>
                <p:cNvPr id="103" name="원통형 4">
                  <a:extLst>
                    <a:ext uri="{FF2B5EF4-FFF2-40B4-BE49-F238E27FC236}">
                      <a16:creationId xmlns:a16="http://schemas.microsoft.com/office/drawing/2014/main" id="{1DB197CE-CC97-45FB-9027-5D462829AB8D}"/>
                    </a:ext>
                  </a:extLst>
                </p:cNvPr>
                <p:cNvSpPr/>
                <p:nvPr/>
              </p:nvSpPr>
              <p:spPr>
                <a:xfrm>
                  <a:off x="1342239" y="4253218"/>
                  <a:ext cx="713064" cy="729842"/>
                </a:xfrm>
                <a:prstGeom prst="can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4" name="원통형 5">
                  <a:extLst>
                    <a:ext uri="{FF2B5EF4-FFF2-40B4-BE49-F238E27FC236}">
                      <a16:creationId xmlns:a16="http://schemas.microsoft.com/office/drawing/2014/main" id="{46CE8125-4D98-4267-80A7-35C182B670EA}"/>
                    </a:ext>
                  </a:extLst>
                </p:cNvPr>
                <p:cNvSpPr/>
                <p:nvPr/>
              </p:nvSpPr>
              <p:spPr>
                <a:xfrm>
                  <a:off x="1342239" y="4169328"/>
                  <a:ext cx="713064" cy="729842"/>
                </a:xfrm>
                <a:prstGeom prst="can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5" name="원통형 6">
                  <a:extLst>
                    <a:ext uri="{FF2B5EF4-FFF2-40B4-BE49-F238E27FC236}">
                      <a16:creationId xmlns:a16="http://schemas.microsoft.com/office/drawing/2014/main" id="{BCD548E0-16C9-4223-ACBC-C1C8AF248674}"/>
                    </a:ext>
                  </a:extLst>
                </p:cNvPr>
                <p:cNvSpPr/>
                <p:nvPr/>
              </p:nvSpPr>
              <p:spPr>
                <a:xfrm>
                  <a:off x="1342239" y="4085438"/>
                  <a:ext cx="713064" cy="729842"/>
                </a:xfrm>
                <a:prstGeom prst="can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6" name="원통형 7">
                  <a:extLst>
                    <a:ext uri="{FF2B5EF4-FFF2-40B4-BE49-F238E27FC236}">
                      <a16:creationId xmlns:a16="http://schemas.microsoft.com/office/drawing/2014/main" id="{15F02CAB-70CC-4B8A-9223-78C17D86E627}"/>
                    </a:ext>
                  </a:extLst>
                </p:cNvPr>
                <p:cNvSpPr/>
                <p:nvPr/>
              </p:nvSpPr>
              <p:spPr>
                <a:xfrm>
                  <a:off x="1342239" y="4001548"/>
                  <a:ext cx="713064" cy="729842"/>
                </a:xfrm>
                <a:prstGeom prst="can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7" name="원통형 8">
                  <a:extLst>
                    <a:ext uri="{FF2B5EF4-FFF2-40B4-BE49-F238E27FC236}">
                      <a16:creationId xmlns:a16="http://schemas.microsoft.com/office/drawing/2014/main" id="{F276E76C-EA23-458C-A0FB-8A18C9C8A522}"/>
                    </a:ext>
                  </a:extLst>
                </p:cNvPr>
                <p:cNvSpPr/>
                <p:nvPr/>
              </p:nvSpPr>
              <p:spPr>
                <a:xfrm>
                  <a:off x="1342239" y="3917658"/>
                  <a:ext cx="713064" cy="729842"/>
                </a:xfrm>
                <a:prstGeom prst="can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8" name="원통형 9">
                  <a:extLst>
                    <a:ext uri="{FF2B5EF4-FFF2-40B4-BE49-F238E27FC236}">
                      <a16:creationId xmlns:a16="http://schemas.microsoft.com/office/drawing/2014/main" id="{AEBE51EC-A288-48C7-9228-0D00A6C7E7B6}"/>
                    </a:ext>
                  </a:extLst>
                </p:cNvPr>
                <p:cNvSpPr/>
                <p:nvPr/>
              </p:nvSpPr>
              <p:spPr>
                <a:xfrm>
                  <a:off x="1342239" y="3825379"/>
                  <a:ext cx="713064" cy="729842"/>
                </a:xfrm>
                <a:prstGeom prst="can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9" name="원통형 10">
                  <a:extLst>
                    <a:ext uri="{FF2B5EF4-FFF2-40B4-BE49-F238E27FC236}">
                      <a16:creationId xmlns:a16="http://schemas.microsoft.com/office/drawing/2014/main" id="{A638D145-43B4-4858-AF38-40303C0A6EDB}"/>
                    </a:ext>
                  </a:extLst>
                </p:cNvPr>
                <p:cNvSpPr/>
                <p:nvPr/>
              </p:nvSpPr>
              <p:spPr>
                <a:xfrm>
                  <a:off x="1342239" y="3724712"/>
                  <a:ext cx="713064" cy="729842"/>
                </a:xfrm>
                <a:prstGeom prst="can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0" name="원통형 11">
                  <a:extLst>
                    <a:ext uri="{FF2B5EF4-FFF2-40B4-BE49-F238E27FC236}">
                      <a16:creationId xmlns:a16="http://schemas.microsoft.com/office/drawing/2014/main" id="{FAFAE0F5-D839-4A85-A412-8FAC1AE23BF7}"/>
                    </a:ext>
                  </a:extLst>
                </p:cNvPr>
                <p:cNvSpPr/>
                <p:nvPr/>
              </p:nvSpPr>
              <p:spPr>
                <a:xfrm>
                  <a:off x="1342239" y="3649211"/>
                  <a:ext cx="713064" cy="729842"/>
                </a:xfrm>
                <a:prstGeom prst="can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1" name="원통형 12">
                  <a:extLst>
                    <a:ext uri="{FF2B5EF4-FFF2-40B4-BE49-F238E27FC236}">
                      <a16:creationId xmlns:a16="http://schemas.microsoft.com/office/drawing/2014/main" id="{4E7E6C2B-16ED-4018-A11B-AC00F46EDE40}"/>
                    </a:ext>
                  </a:extLst>
                </p:cNvPr>
                <p:cNvSpPr/>
                <p:nvPr/>
              </p:nvSpPr>
              <p:spPr>
                <a:xfrm>
                  <a:off x="1342239" y="3565321"/>
                  <a:ext cx="713064" cy="729842"/>
                </a:xfrm>
                <a:prstGeom prst="can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01" name="원통형 3">
                <a:extLst>
                  <a:ext uri="{FF2B5EF4-FFF2-40B4-BE49-F238E27FC236}">
                    <a16:creationId xmlns:a16="http://schemas.microsoft.com/office/drawing/2014/main" id="{876D4630-9D08-4680-ACE4-2B484E675745}"/>
                  </a:ext>
                </a:extLst>
              </p:cNvPr>
              <p:cNvSpPr/>
              <p:nvPr/>
            </p:nvSpPr>
            <p:spPr>
              <a:xfrm>
                <a:off x="1173538" y="2632960"/>
                <a:ext cx="600049" cy="2043733"/>
              </a:xfrm>
              <a:prstGeom prst="can">
                <a:avLst/>
              </a:prstGeom>
              <a:solidFill>
                <a:schemeClr val="bg2">
                  <a:lumMod val="10000"/>
                  <a:alpha val="33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2" name="타원 101">
                <a:extLst>
                  <a:ext uri="{FF2B5EF4-FFF2-40B4-BE49-F238E27FC236}">
                    <a16:creationId xmlns:a16="http://schemas.microsoft.com/office/drawing/2014/main" id="{8475C053-211F-4AD0-83A7-A6D312C02537}"/>
                  </a:ext>
                </a:extLst>
              </p:cNvPr>
              <p:cNvSpPr/>
              <p:nvPr/>
            </p:nvSpPr>
            <p:spPr>
              <a:xfrm>
                <a:off x="2080809" y="4573194"/>
                <a:ext cx="222209" cy="118822"/>
              </a:xfrm>
              <a:prstGeom prst="ellipse">
                <a:avLst/>
              </a:prstGeom>
              <a:solidFill>
                <a:schemeClr val="bg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12" name="그룹 111"/>
            <p:cNvGrpSpPr/>
            <p:nvPr/>
          </p:nvGrpSpPr>
          <p:grpSpPr>
            <a:xfrm>
              <a:off x="10150556" y="3908150"/>
              <a:ext cx="1389689" cy="1070722"/>
              <a:chOff x="201247" y="2632960"/>
              <a:chExt cx="4042248" cy="3114454"/>
            </a:xfrm>
          </p:grpSpPr>
          <p:sp>
            <p:nvSpPr>
              <p:cNvPr id="113" name="순서도: 자기 디스크 112">
                <a:extLst>
                  <a:ext uri="{FF2B5EF4-FFF2-40B4-BE49-F238E27FC236}">
                    <a16:creationId xmlns:a16="http://schemas.microsoft.com/office/drawing/2014/main" id="{E6007174-783D-4208-A9F8-F0C8D614DAB8}"/>
                  </a:ext>
                </a:extLst>
              </p:cNvPr>
              <p:cNvSpPr/>
              <p:nvPr/>
            </p:nvSpPr>
            <p:spPr>
              <a:xfrm>
                <a:off x="2060857" y="4744141"/>
                <a:ext cx="285696" cy="516874"/>
              </a:xfrm>
              <a:prstGeom prst="flowChartMagneticDisk">
                <a:avLst/>
              </a:prstGeom>
              <a:solidFill>
                <a:schemeClr val="bg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14" name="그림 113" descr="테이블이(가) 표시된 사진&#10;&#10;자동 생성된 설명">
                <a:extLst>
                  <a:ext uri="{FF2B5EF4-FFF2-40B4-BE49-F238E27FC236}">
                    <a16:creationId xmlns:a16="http://schemas.microsoft.com/office/drawing/2014/main" id="{8783772C-C7FD-437C-A322-4AD73A5C35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8654" b="88462" l="6399" r="93899">
                            <a14:foregroundMark x1="6399" y1="64423" x2="6399" y2="64423"/>
                            <a14:foregroundMark x1="91815" y1="35577" x2="91815" y2="35577"/>
                            <a14:foregroundMark x1="93899" y1="44231" x2="93899" y2="44231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1247" y="4385283"/>
                <a:ext cx="4042248" cy="701641"/>
              </a:xfrm>
              <a:prstGeom prst="rect">
                <a:avLst/>
              </a:prstGeom>
            </p:spPr>
          </p:pic>
          <p:pic>
            <p:nvPicPr>
              <p:cNvPr id="115" name="그림 114" descr="십자가, 그리기이(가) 표시된 사진&#10;&#10;자동 생성된 설명">
                <a:extLst>
                  <a:ext uri="{FF2B5EF4-FFF2-40B4-BE49-F238E27FC236}">
                    <a16:creationId xmlns:a16="http://schemas.microsoft.com/office/drawing/2014/main" id="{C4C59783-46B5-40AE-A5D3-1EF73E2602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38377" y="3605971"/>
                <a:ext cx="2642631" cy="2141443"/>
              </a:xfrm>
              <a:prstGeom prst="rect">
                <a:avLst/>
              </a:prstGeom>
            </p:spPr>
          </p:pic>
          <p:grpSp>
            <p:nvGrpSpPr>
              <p:cNvPr id="116" name="그룹 115">
                <a:extLst>
                  <a:ext uri="{FF2B5EF4-FFF2-40B4-BE49-F238E27FC236}">
                    <a16:creationId xmlns:a16="http://schemas.microsoft.com/office/drawing/2014/main" id="{7F6121FF-E329-47B6-88D3-11FFE473E55C}"/>
                  </a:ext>
                </a:extLst>
              </p:cNvPr>
              <p:cNvGrpSpPr/>
              <p:nvPr/>
            </p:nvGrpSpPr>
            <p:grpSpPr>
              <a:xfrm>
                <a:off x="1221067" y="3732060"/>
                <a:ext cx="504992" cy="1004043"/>
                <a:chOff x="1342239" y="3565321"/>
                <a:chExt cx="713064" cy="1417739"/>
              </a:xfrm>
              <a:solidFill>
                <a:schemeClr val="accent2">
                  <a:lumMod val="60000"/>
                  <a:lumOff val="40000"/>
                </a:schemeClr>
              </a:solidFill>
            </p:grpSpPr>
            <p:sp>
              <p:nvSpPr>
                <p:cNvPr id="119" name="원통형 4">
                  <a:extLst>
                    <a:ext uri="{FF2B5EF4-FFF2-40B4-BE49-F238E27FC236}">
                      <a16:creationId xmlns:a16="http://schemas.microsoft.com/office/drawing/2014/main" id="{1DB197CE-CC97-45FB-9027-5D462829AB8D}"/>
                    </a:ext>
                  </a:extLst>
                </p:cNvPr>
                <p:cNvSpPr/>
                <p:nvPr/>
              </p:nvSpPr>
              <p:spPr>
                <a:xfrm>
                  <a:off x="1342239" y="4253218"/>
                  <a:ext cx="713064" cy="729842"/>
                </a:xfrm>
                <a:prstGeom prst="can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0" name="원통형 5">
                  <a:extLst>
                    <a:ext uri="{FF2B5EF4-FFF2-40B4-BE49-F238E27FC236}">
                      <a16:creationId xmlns:a16="http://schemas.microsoft.com/office/drawing/2014/main" id="{46CE8125-4D98-4267-80A7-35C182B670EA}"/>
                    </a:ext>
                  </a:extLst>
                </p:cNvPr>
                <p:cNvSpPr/>
                <p:nvPr/>
              </p:nvSpPr>
              <p:spPr>
                <a:xfrm>
                  <a:off x="1342239" y="4169328"/>
                  <a:ext cx="713064" cy="729842"/>
                </a:xfrm>
                <a:prstGeom prst="can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1" name="원통형 6">
                  <a:extLst>
                    <a:ext uri="{FF2B5EF4-FFF2-40B4-BE49-F238E27FC236}">
                      <a16:creationId xmlns:a16="http://schemas.microsoft.com/office/drawing/2014/main" id="{BCD548E0-16C9-4223-ACBC-C1C8AF248674}"/>
                    </a:ext>
                  </a:extLst>
                </p:cNvPr>
                <p:cNvSpPr/>
                <p:nvPr/>
              </p:nvSpPr>
              <p:spPr>
                <a:xfrm>
                  <a:off x="1342239" y="4085438"/>
                  <a:ext cx="713064" cy="729842"/>
                </a:xfrm>
                <a:prstGeom prst="can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2" name="원통형 7">
                  <a:extLst>
                    <a:ext uri="{FF2B5EF4-FFF2-40B4-BE49-F238E27FC236}">
                      <a16:creationId xmlns:a16="http://schemas.microsoft.com/office/drawing/2014/main" id="{15F02CAB-70CC-4B8A-9223-78C17D86E627}"/>
                    </a:ext>
                  </a:extLst>
                </p:cNvPr>
                <p:cNvSpPr/>
                <p:nvPr/>
              </p:nvSpPr>
              <p:spPr>
                <a:xfrm>
                  <a:off x="1342239" y="4001548"/>
                  <a:ext cx="713064" cy="729842"/>
                </a:xfrm>
                <a:prstGeom prst="can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3" name="원통형 8">
                  <a:extLst>
                    <a:ext uri="{FF2B5EF4-FFF2-40B4-BE49-F238E27FC236}">
                      <a16:creationId xmlns:a16="http://schemas.microsoft.com/office/drawing/2014/main" id="{F276E76C-EA23-458C-A0FB-8A18C9C8A522}"/>
                    </a:ext>
                  </a:extLst>
                </p:cNvPr>
                <p:cNvSpPr/>
                <p:nvPr/>
              </p:nvSpPr>
              <p:spPr>
                <a:xfrm>
                  <a:off x="1342239" y="3917658"/>
                  <a:ext cx="713064" cy="729842"/>
                </a:xfrm>
                <a:prstGeom prst="can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4" name="원통형 9">
                  <a:extLst>
                    <a:ext uri="{FF2B5EF4-FFF2-40B4-BE49-F238E27FC236}">
                      <a16:creationId xmlns:a16="http://schemas.microsoft.com/office/drawing/2014/main" id="{AEBE51EC-A288-48C7-9228-0D00A6C7E7B6}"/>
                    </a:ext>
                  </a:extLst>
                </p:cNvPr>
                <p:cNvSpPr/>
                <p:nvPr/>
              </p:nvSpPr>
              <p:spPr>
                <a:xfrm>
                  <a:off x="1342239" y="3825379"/>
                  <a:ext cx="713064" cy="729842"/>
                </a:xfrm>
                <a:prstGeom prst="can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5" name="원통형 10">
                  <a:extLst>
                    <a:ext uri="{FF2B5EF4-FFF2-40B4-BE49-F238E27FC236}">
                      <a16:creationId xmlns:a16="http://schemas.microsoft.com/office/drawing/2014/main" id="{A638D145-43B4-4858-AF38-40303C0A6EDB}"/>
                    </a:ext>
                  </a:extLst>
                </p:cNvPr>
                <p:cNvSpPr/>
                <p:nvPr/>
              </p:nvSpPr>
              <p:spPr>
                <a:xfrm>
                  <a:off x="1342239" y="3724712"/>
                  <a:ext cx="713064" cy="729842"/>
                </a:xfrm>
                <a:prstGeom prst="can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6" name="원통형 11">
                  <a:extLst>
                    <a:ext uri="{FF2B5EF4-FFF2-40B4-BE49-F238E27FC236}">
                      <a16:creationId xmlns:a16="http://schemas.microsoft.com/office/drawing/2014/main" id="{FAFAE0F5-D839-4A85-A412-8FAC1AE23BF7}"/>
                    </a:ext>
                  </a:extLst>
                </p:cNvPr>
                <p:cNvSpPr/>
                <p:nvPr/>
              </p:nvSpPr>
              <p:spPr>
                <a:xfrm>
                  <a:off x="1342239" y="3649211"/>
                  <a:ext cx="713064" cy="729842"/>
                </a:xfrm>
                <a:prstGeom prst="can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7" name="원통형 12">
                  <a:extLst>
                    <a:ext uri="{FF2B5EF4-FFF2-40B4-BE49-F238E27FC236}">
                      <a16:creationId xmlns:a16="http://schemas.microsoft.com/office/drawing/2014/main" id="{4E7E6C2B-16ED-4018-A11B-AC00F46EDE40}"/>
                    </a:ext>
                  </a:extLst>
                </p:cNvPr>
                <p:cNvSpPr/>
                <p:nvPr/>
              </p:nvSpPr>
              <p:spPr>
                <a:xfrm>
                  <a:off x="1342239" y="3565321"/>
                  <a:ext cx="713064" cy="729842"/>
                </a:xfrm>
                <a:prstGeom prst="can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17" name="원통형 3">
                <a:extLst>
                  <a:ext uri="{FF2B5EF4-FFF2-40B4-BE49-F238E27FC236}">
                    <a16:creationId xmlns:a16="http://schemas.microsoft.com/office/drawing/2014/main" id="{876D4630-9D08-4680-ACE4-2B484E675745}"/>
                  </a:ext>
                </a:extLst>
              </p:cNvPr>
              <p:cNvSpPr/>
              <p:nvPr/>
            </p:nvSpPr>
            <p:spPr>
              <a:xfrm>
                <a:off x="1173538" y="2632960"/>
                <a:ext cx="600049" cy="2043733"/>
              </a:xfrm>
              <a:prstGeom prst="can">
                <a:avLst/>
              </a:prstGeom>
              <a:solidFill>
                <a:schemeClr val="bg2">
                  <a:lumMod val="10000"/>
                  <a:alpha val="33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8" name="타원 117">
                <a:extLst>
                  <a:ext uri="{FF2B5EF4-FFF2-40B4-BE49-F238E27FC236}">
                    <a16:creationId xmlns:a16="http://schemas.microsoft.com/office/drawing/2014/main" id="{8475C053-211F-4AD0-83A7-A6D312C02537}"/>
                  </a:ext>
                </a:extLst>
              </p:cNvPr>
              <p:cNvSpPr/>
              <p:nvPr/>
            </p:nvSpPr>
            <p:spPr>
              <a:xfrm>
                <a:off x="2080809" y="4573194"/>
                <a:ext cx="222209" cy="118822"/>
              </a:xfrm>
              <a:prstGeom prst="ellipse">
                <a:avLst/>
              </a:prstGeom>
              <a:solidFill>
                <a:schemeClr val="bg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cxnSp>
        <p:nvCxnSpPr>
          <p:cNvPr id="138" name="직선 연결선 137"/>
          <p:cNvCxnSpPr/>
          <p:nvPr/>
        </p:nvCxnSpPr>
        <p:spPr>
          <a:xfrm flipH="1">
            <a:off x="4759090" y="2409802"/>
            <a:ext cx="874316" cy="90816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직선 연결선 147"/>
          <p:cNvCxnSpPr/>
          <p:nvPr/>
        </p:nvCxnSpPr>
        <p:spPr>
          <a:xfrm>
            <a:off x="5621335" y="2405084"/>
            <a:ext cx="0" cy="287471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직선 연결선 149"/>
          <p:cNvCxnSpPr/>
          <p:nvPr/>
        </p:nvCxnSpPr>
        <p:spPr>
          <a:xfrm flipH="1">
            <a:off x="4759090" y="5280669"/>
            <a:ext cx="874316" cy="90816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 descr="표지판이(가) 표시된 사진&#10;&#10;자동 생성된 설명">
            <a:extLst>
              <a:ext uri="{FF2B5EF4-FFF2-40B4-BE49-F238E27FC236}">
                <a16:creationId xmlns:a16="http://schemas.microsoft.com/office/drawing/2014/main" id="{3EC796F2-E6B9-4EEC-BCC0-2BA9C91942B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752" b="89894" l="7759" r="92241">
                        <a14:foregroundMark x1="9770" y1="35816" x2="9770" y2="35816"/>
                        <a14:foregroundMark x1="7759" y1="37766" x2="7759" y2="37766"/>
                        <a14:foregroundMark x1="7759" y1="20745" x2="7759" y2="20745"/>
                        <a14:foregroundMark x1="92241" y1="16844" x2="92241" y2="168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028" t="10419" b="21058"/>
          <a:stretch/>
        </p:blipFill>
        <p:spPr>
          <a:xfrm>
            <a:off x="7577212" y="2759448"/>
            <a:ext cx="3554275" cy="2204985"/>
          </a:xfrm>
          <a:prstGeom prst="rect">
            <a:avLst/>
          </a:prstGeom>
        </p:spPr>
      </p:pic>
      <p:sp>
        <p:nvSpPr>
          <p:cNvPr id="164" name="평행 사변형 163"/>
          <p:cNvSpPr/>
          <p:nvPr/>
        </p:nvSpPr>
        <p:spPr>
          <a:xfrm rot="18911703">
            <a:off x="10543055" y="2912294"/>
            <a:ext cx="752755" cy="120619"/>
          </a:xfrm>
          <a:prstGeom prst="parallelogram">
            <a:avLst>
              <a:gd name="adj" fmla="val 97639"/>
            </a:avLst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5" name="직사각형 164"/>
          <p:cNvSpPr/>
          <p:nvPr/>
        </p:nvSpPr>
        <p:spPr>
          <a:xfrm>
            <a:off x="5489602" y="5310267"/>
            <a:ext cx="1212159" cy="705797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 smtClean="0"/>
              <a:t>아두이</a:t>
            </a:r>
            <a:r>
              <a:rPr lang="ko-KR" altLang="en-US" sz="1400" dirty="0" err="1"/>
              <a:t>노</a:t>
            </a:r>
            <a:endParaRPr lang="ko-KR" altLang="en-US" sz="1400" dirty="0"/>
          </a:p>
        </p:txBody>
      </p:sp>
      <p:cxnSp>
        <p:nvCxnSpPr>
          <p:cNvPr id="128" name="직선 연결선 127"/>
          <p:cNvCxnSpPr/>
          <p:nvPr/>
        </p:nvCxnSpPr>
        <p:spPr>
          <a:xfrm>
            <a:off x="1608118" y="2402732"/>
            <a:ext cx="0" cy="28644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정육면체 4"/>
          <p:cNvSpPr/>
          <p:nvPr/>
        </p:nvSpPr>
        <p:spPr>
          <a:xfrm>
            <a:off x="688743" y="2402732"/>
            <a:ext cx="10538647" cy="3789944"/>
          </a:xfrm>
          <a:prstGeom prst="cube">
            <a:avLst/>
          </a:prstGeom>
          <a:solidFill>
            <a:schemeClr val="accent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9" name="평행 사변형 168"/>
          <p:cNvSpPr/>
          <p:nvPr/>
        </p:nvSpPr>
        <p:spPr>
          <a:xfrm rot="5400000" flipV="1">
            <a:off x="-129020" y="4054646"/>
            <a:ext cx="2914919" cy="97476"/>
          </a:xfrm>
          <a:prstGeom prst="parallelogram">
            <a:avLst>
              <a:gd name="adj" fmla="val 106251"/>
            </a:avLst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6" name="직선 연결선 185"/>
          <p:cNvCxnSpPr/>
          <p:nvPr/>
        </p:nvCxnSpPr>
        <p:spPr>
          <a:xfrm>
            <a:off x="1255666" y="5618794"/>
            <a:ext cx="402360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평행 사변형 170"/>
          <p:cNvSpPr/>
          <p:nvPr/>
        </p:nvSpPr>
        <p:spPr>
          <a:xfrm rot="5400000" flipV="1">
            <a:off x="3858020" y="4091034"/>
            <a:ext cx="2986363" cy="96143"/>
          </a:xfrm>
          <a:prstGeom prst="parallelogram">
            <a:avLst>
              <a:gd name="adj" fmla="val 106251"/>
            </a:avLst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2" name="직각 삼각형 201"/>
          <p:cNvSpPr/>
          <p:nvPr/>
        </p:nvSpPr>
        <p:spPr>
          <a:xfrm flipH="1">
            <a:off x="4255803" y="5010077"/>
            <a:ext cx="1032811" cy="622210"/>
          </a:xfrm>
          <a:prstGeom prst="rtTriangl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3" name="평행 사변형 202"/>
          <p:cNvSpPr/>
          <p:nvPr/>
        </p:nvSpPr>
        <p:spPr>
          <a:xfrm>
            <a:off x="3735151" y="5618794"/>
            <a:ext cx="1553463" cy="564232"/>
          </a:xfrm>
          <a:prstGeom prst="parallelogram">
            <a:avLst>
              <a:gd name="adj" fmla="val 93962"/>
            </a:avLst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7" name="직선 연결선 206"/>
          <p:cNvCxnSpPr>
            <a:endCxn id="197" idx="0"/>
          </p:cNvCxnSpPr>
          <p:nvPr/>
        </p:nvCxnSpPr>
        <p:spPr>
          <a:xfrm flipH="1">
            <a:off x="4759090" y="5010077"/>
            <a:ext cx="544040" cy="550739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7" name="그룹 216"/>
          <p:cNvGrpSpPr/>
          <p:nvPr/>
        </p:nvGrpSpPr>
        <p:grpSpPr>
          <a:xfrm>
            <a:off x="682273" y="4865639"/>
            <a:ext cx="1717906" cy="1327037"/>
            <a:chOff x="682273" y="4865639"/>
            <a:chExt cx="1717906" cy="1327037"/>
          </a:xfrm>
        </p:grpSpPr>
        <p:sp>
          <p:nvSpPr>
            <p:cNvPr id="216" name="평행 사변형 215"/>
            <p:cNvSpPr/>
            <p:nvPr/>
          </p:nvSpPr>
          <p:spPr>
            <a:xfrm rot="16200000" flipH="1">
              <a:off x="326347" y="5221567"/>
              <a:ext cx="1309282" cy="597430"/>
            </a:xfrm>
            <a:prstGeom prst="parallelogram">
              <a:avLst>
                <a:gd name="adj" fmla="val 101306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4" name="평행 사변형 213"/>
            <p:cNvSpPr/>
            <p:nvPr/>
          </p:nvSpPr>
          <p:spPr>
            <a:xfrm>
              <a:off x="688743" y="5560816"/>
              <a:ext cx="1711436" cy="622182"/>
            </a:xfrm>
            <a:prstGeom prst="parallelogram">
              <a:avLst>
                <a:gd name="adj" fmla="val 95357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30" name="직선 연결선 129"/>
            <p:cNvCxnSpPr/>
            <p:nvPr/>
          </p:nvCxnSpPr>
          <p:spPr>
            <a:xfrm flipV="1">
              <a:off x="688743" y="5267142"/>
              <a:ext cx="891039" cy="925534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2" name="직각 삼각형 211"/>
            <p:cNvSpPr/>
            <p:nvPr/>
          </p:nvSpPr>
          <p:spPr>
            <a:xfrm>
              <a:off x="688743" y="5461118"/>
              <a:ext cx="1130570" cy="721908"/>
            </a:xfrm>
            <a:prstGeom prst="rtTriangl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3" name="직각 삼각형 212"/>
            <p:cNvSpPr/>
            <p:nvPr/>
          </p:nvSpPr>
          <p:spPr>
            <a:xfrm>
              <a:off x="1269609" y="4865639"/>
              <a:ext cx="1130570" cy="721908"/>
            </a:xfrm>
            <a:prstGeom prst="rtTriangl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3" name="직사각형 162"/>
          <p:cNvSpPr/>
          <p:nvPr/>
        </p:nvSpPr>
        <p:spPr>
          <a:xfrm>
            <a:off x="1825361" y="5461118"/>
            <a:ext cx="1866494" cy="579195"/>
          </a:xfrm>
          <a:prstGeom prst="rect">
            <a:avLst/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 smtClean="0">
                <a:solidFill>
                  <a:schemeClr val="tx2"/>
                </a:solidFill>
              </a:rPr>
              <a:t>인출구</a:t>
            </a:r>
            <a:endParaRPr lang="en-US" altLang="ko-KR" sz="1400" dirty="0" smtClean="0">
              <a:solidFill>
                <a:schemeClr val="tx2"/>
              </a:solidFill>
            </a:endParaRPr>
          </a:p>
        </p:txBody>
      </p:sp>
      <p:sp>
        <p:nvSpPr>
          <p:cNvPr id="153" name="직사각형 152"/>
          <p:cNvSpPr/>
          <p:nvPr/>
        </p:nvSpPr>
        <p:spPr>
          <a:xfrm>
            <a:off x="5196248" y="3795512"/>
            <a:ext cx="1422643" cy="502191"/>
          </a:xfrm>
          <a:prstGeom prst="rect">
            <a:avLst/>
          </a:prstGeom>
          <a:solidFill>
            <a:srgbClr val="92D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LED</a:t>
            </a:r>
            <a:endParaRPr lang="ko-KR" altLang="en-US" dirty="0"/>
          </a:p>
        </p:txBody>
      </p:sp>
      <p:sp>
        <p:nvSpPr>
          <p:cNvPr id="197" name="직각 삼각형 196"/>
          <p:cNvSpPr/>
          <p:nvPr/>
        </p:nvSpPr>
        <p:spPr>
          <a:xfrm flipH="1">
            <a:off x="3726279" y="5560816"/>
            <a:ext cx="1032811" cy="622210"/>
          </a:xfrm>
          <a:prstGeom prst="rtTriangl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6" name="직선 연결선 145"/>
          <p:cNvCxnSpPr/>
          <p:nvPr/>
        </p:nvCxnSpPr>
        <p:spPr>
          <a:xfrm>
            <a:off x="4759090" y="3317966"/>
            <a:ext cx="0" cy="287471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8" name="TextBox 217"/>
          <p:cNvSpPr txBox="1"/>
          <p:nvPr/>
        </p:nvSpPr>
        <p:spPr>
          <a:xfrm>
            <a:off x="11228976" y="2759448"/>
            <a:ext cx="9922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투입구</a:t>
            </a:r>
            <a:endParaRPr lang="en-US" altLang="ko-KR" sz="1400" dirty="0" smtClean="0"/>
          </a:p>
        </p:txBody>
      </p:sp>
      <p:cxnSp>
        <p:nvCxnSpPr>
          <p:cNvPr id="147" name="직선 연결선 146"/>
          <p:cNvCxnSpPr/>
          <p:nvPr/>
        </p:nvCxnSpPr>
        <p:spPr>
          <a:xfrm>
            <a:off x="6867550" y="3321809"/>
            <a:ext cx="0" cy="287471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8" name="순서도: 지연 227"/>
          <p:cNvSpPr/>
          <p:nvPr/>
        </p:nvSpPr>
        <p:spPr>
          <a:xfrm>
            <a:off x="10804566" y="5226593"/>
            <a:ext cx="168504" cy="170555"/>
          </a:xfrm>
          <a:prstGeom prst="flowChartDelay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0" name="구부러진 연결선 229"/>
          <p:cNvCxnSpPr>
            <a:stCxn id="244" idx="2"/>
          </p:cNvCxnSpPr>
          <p:nvPr/>
        </p:nvCxnSpPr>
        <p:spPr>
          <a:xfrm rot="16200000" flipH="1">
            <a:off x="3058125" y="2366664"/>
            <a:ext cx="1749857" cy="803296"/>
          </a:xfrm>
          <a:prstGeom prst="curvedConnector3">
            <a:avLst>
              <a:gd name="adj1" fmla="val 50000"/>
            </a:avLst>
          </a:prstGeom>
          <a:ln w="952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구부러진 연결선 236"/>
          <p:cNvCxnSpPr>
            <a:stCxn id="245" idx="2"/>
          </p:cNvCxnSpPr>
          <p:nvPr/>
        </p:nvCxnSpPr>
        <p:spPr>
          <a:xfrm rot="16200000" flipH="1">
            <a:off x="5926315" y="2384821"/>
            <a:ext cx="2245720" cy="1262843"/>
          </a:xfrm>
          <a:prstGeom prst="curvedConnector3">
            <a:avLst/>
          </a:prstGeom>
          <a:ln w="95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4" name="TextBox 243"/>
          <p:cNvSpPr txBox="1"/>
          <p:nvPr/>
        </p:nvSpPr>
        <p:spPr>
          <a:xfrm>
            <a:off x="3010280" y="1585607"/>
            <a:ext cx="10422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서보모터</a:t>
            </a:r>
            <a:endParaRPr lang="en-US" altLang="ko-KR" dirty="0" smtClean="0"/>
          </a:p>
        </p:txBody>
      </p:sp>
      <p:sp>
        <p:nvSpPr>
          <p:cNvPr id="245" name="TextBox 244"/>
          <p:cNvSpPr txBox="1"/>
          <p:nvPr/>
        </p:nvSpPr>
        <p:spPr>
          <a:xfrm>
            <a:off x="5815426" y="1585606"/>
            <a:ext cx="12046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적외선 센서</a:t>
            </a:r>
            <a:endParaRPr lang="ko-KR" altLang="en-US" sz="1400" dirty="0"/>
          </a:p>
        </p:txBody>
      </p:sp>
      <p:sp>
        <p:nvSpPr>
          <p:cNvPr id="246" name="TextBox 245"/>
          <p:cNvSpPr txBox="1"/>
          <p:nvPr/>
        </p:nvSpPr>
        <p:spPr>
          <a:xfrm>
            <a:off x="79389" y="919264"/>
            <a:ext cx="2790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ea"/>
              <a:buAutoNum type="circleNumDbPlain"/>
            </a:pPr>
            <a:r>
              <a:rPr lang="ko-KR" altLang="en-US" dirty="0" smtClean="0"/>
              <a:t>제품 스케치</a:t>
            </a:r>
            <a:endParaRPr lang="ko-KR" altLang="en-US" dirty="0"/>
          </a:p>
        </p:txBody>
      </p:sp>
      <p:sp>
        <p:nvSpPr>
          <p:cNvPr id="247" name="직사각형 246"/>
          <p:cNvSpPr/>
          <p:nvPr/>
        </p:nvSpPr>
        <p:spPr>
          <a:xfrm>
            <a:off x="6488349" y="3460919"/>
            <a:ext cx="232820" cy="23282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8" name="타원 247"/>
          <p:cNvSpPr/>
          <p:nvPr/>
        </p:nvSpPr>
        <p:spPr>
          <a:xfrm>
            <a:off x="6521308" y="3496453"/>
            <a:ext cx="177878" cy="177878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0" name="구부러진 연결선 249"/>
          <p:cNvCxnSpPr>
            <a:stCxn id="255" idx="2"/>
            <a:endCxn id="247" idx="0"/>
          </p:cNvCxnSpPr>
          <p:nvPr/>
        </p:nvCxnSpPr>
        <p:spPr>
          <a:xfrm rot="16200000" flipH="1">
            <a:off x="5020435" y="1876594"/>
            <a:ext cx="1567537" cy="1601111"/>
          </a:xfrm>
          <a:prstGeom prst="curvedConnector3">
            <a:avLst>
              <a:gd name="adj1" fmla="val 50000"/>
            </a:avLst>
          </a:prstGeom>
          <a:ln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5" name="TextBox 254"/>
          <p:cNvSpPr txBox="1"/>
          <p:nvPr/>
        </p:nvSpPr>
        <p:spPr>
          <a:xfrm>
            <a:off x="4461372" y="1585605"/>
            <a:ext cx="10845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환전스위치</a:t>
            </a:r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1015388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752408" y="1451637"/>
            <a:ext cx="10687181" cy="5235178"/>
            <a:chOff x="718495" y="1234768"/>
            <a:chExt cx="10687181" cy="523517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E3D63C2-78E2-420D-A43B-1EBF9F49D32A}"/>
                </a:ext>
              </a:extLst>
            </p:cNvPr>
            <p:cNvSpPr txBox="1"/>
            <p:nvPr/>
          </p:nvSpPr>
          <p:spPr>
            <a:xfrm>
              <a:off x="3677278" y="1332091"/>
              <a:ext cx="14318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latin typeface="휴먼엑스포" panose="02030504000101010101" pitchFamily="18" charset="-127"/>
                  <a:ea typeface="휴먼엑스포" panose="02030504000101010101" pitchFamily="18" charset="-127"/>
                </a:rPr>
                <a:t>Wi-Fi </a:t>
              </a:r>
              <a:r>
                <a:rPr lang="ko-KR" altLang="en-US" dirty="0">
                  <a:latin typeface="휴먼엑스포" panose="02030504000101010101" pitchFamily="18" charset="-127"/>
                  <a:ea typeface="휴먼엑스포" panose="02030504000101010101" pitchFamily="18" charset="-127"/>
                </a:rPr>
                <a:t>모듈 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5D84E94-1EA4-4F87-9BED-9F5543DE2860}"/>
                </a:ext>
              </a:extLst>
            </p:cNvPr>
            <p:cNvSpPr txBox="1"/>
            <p:nvPr/>
          </p:nvSpPr>
          <p:spPr>
            <a:xfrm>
              <a:off x="3677278" y="2225794"/>
              <a:ext cx="706796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>
                  <a:latin typeface="휴먼엑스포" panose="02030504000101010101" pitchFamily="18" charset="-127"/>
                  <a:ea typeface="휴먼엑스포" panose="02030504000101010101" pitchFamily="18" charset="-127"/>
                </a:rPr>
                <a:t>주변에 있는 </a:t>
              </a:r>
              <a:r>
                <a:rPr lang="ko-KR" altLang="en-US" dirty="0">
                  <a:latin typeface="휴먼엑스포" panose="02030504000101010101" pitchFamily="18" charset="-127"/>
                  <a:ea typeface="휴먼엑스포" panose="02030504000101010101" pitchFamily="18" charset="-127"/>
                </a:rPr>
                <a:t>와이파이를 아두이노와 </a:t>
              </a:r>
              <a:r>
                <a:rPr lang="ko-KR" altLang="en-US" dirty="0" smtClean="0">
                  <a:latin typeface="휴먼엑스포" panose="02030504000101010101" pitchFamily="18" charset="-127"/>
                  <a:ea typeface="휴먼엑스포" panose="02030504000101010101" pitchFamily="18" charset="-127"/>
                </a:rPr>
                <a:t>연결한 뒤 </a:t>
              </a:r>
              <a:r>
                <a:rPr lang="ko-KR" altLang="en-US" dirty="0">
                  <a:latin typeface="휴먼엑스포" panose="02030504000101010101" pitchFamily="18" charset="-127"/>
                  <a:ea typeface="휴먼엑스포" panose="02030504000101010101" pitchFamily="18" charset="-127"/>
                </a:rPr>
                <a:t>인터넷에 접속하여</a:t>
              </a:r>
              <a:endParaRPr lang="en-US" altLang="ko-KR" dirty="0">
                <a:latin typeface="휴먼엑스포" panose="02030504000101010101" pitchFamily="18" charset="-127"/>
                <a:ea typeface="휴먼엑스포" panose="02030504000101010101" pitchFamily="18" charset="-127"/>
              </a:endParaRPr>
            </a:p>
            <a:p>
              <a:r>
                <a:rPr lang="ko-KR" altLang="en-US" dirty="0">
                  <a:latin typeface="휴먼엑스포" panose="02030504000101010101" pitchFamily="18" charset="-127"/>
                  <a:ea typeface="휴먼엑스포" panose="02030504000101010101" pitchFamily="18" charset="-127"/>
                </a:rPr>
                <a:t>실시간 환율 정보를 읽어오는 역할을 합니다</a:t>
              </a:r>
              <a:r>
                <a:rPr lang="en-US" altLang="ko-KR" dirty="0">
                  <a:latin typeface="휴먼엑스포" panose="02030504000101010101" pitchFamily="18" charset="-127"/>
                  <a:ea typeface="휴먼엑스포" panose="02030504000101010101" pitchFamily="18" charset="-127"/>
                </a:rPr>
                <a:t>.</a:t>
              </a:r>
              <a:endPara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endParaRPr>
            </a:p>
          </p:txBody>
        </p:sp>
        <p:pic>
          <p:nvPicPr>
            <p:cNvPr id="13" name="그림 12" descr="전자기기, 회로, 파란색, 표지판이(가) 표시된 사진&#10;&#10;자동 생성된 설명">
              <a:extLst>
                <a:ext uri="{FF2B5EF4-FFF2-40B4-BE49-F238E27FC236}">
                  <a16:creationId xmlns:a16="http://schemas.microsoft.com/office/drawing/2014/main" id="{75A77866-8B6C-4B65-83AA-47993C4908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8495" y="4136607"/>
              <a:ext cx="2343600" cy="2333339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FCE179E-E9A3-440C-9B3C-29157B27BA59}"/>
                </a:ext>
              </a:extLst>
            </p:cNvPr>
            <p:cNvSpPr txBox="1"/>
            <p:nvPr/>
          </p:nvSpPr>
          <p:spPr>
            <a:xfrm>
              <a:off x="3677278" y="4399466"/>
              <a:ext cx="17187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>
                  <a:solidFill>
                    <a:schemeClr val="bg2">
                      <a:lumMod val="10000"/>
                    </a:schemeClr>
                  </a:solidFill>
                  <a:latin typeface="휴먼엑스포" panose="02030504000101010101" pitchFamily="18" charset="-127"/>
                  <a:ea typeface="휴먼엑스포" panose="02030504000101010101" pitchFamily="18" charset="-127"/>
                </a:rPr>
                <a:t>아두이노 </a:t>
              </a:r>
              <a:r>
                <a:rPr lang="en-US" altLang="ko-KR" b="1" dirty="0" smtClean="0">
                  <a:solidFill>
                    <a:schemeClr val="bg2">
                      <a:lumMod val="10000"/>
                    </a:schemeClr>
                  </a:solidFill>
                  <a:latin typeface="휴먼엑스포" panose="02030504000101010101" pitchFamily="18" charset="-127"/>
                  <a:ea typeface="휴먼엑스포" panose="02030504000101010101" pitchFamily="18" charset="-127"/>
                </a:rPr>
                <a:t>UNO</a:t>
              </a:r>
              <a:endParaRPr lang="en-US" altLang="ko-KR" b="1" dirty="0">
                <a:solidFill>
                  <a:schemeClr val="bg2">
                    <a:lumMod val="10000"/>
                  </a:schemeClr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873B72F-4964-46FB-9E0D-C7B8CE1DAE5D}"/>
                </a:ext>
              </a:extLst>
            </p:cNvPr>
            <p:cNvSpPr txBox="1"/>
            <p:nvPr/>
          </p:nvSpPr>
          <p:spPr>
            <a:xfrm>
              <a:off x="3677278" y="5303276"/>
              <a:ext cx="772839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latin typeface="휴먼엑스포" panose="02030504000101010101" pitchFamily="18" charset="-127"/>
                  <a:ea typeface="휴먼엑스포" panose="02030504000101010101" pitchFamily="18" charset="-127"/>
                </a:rPr>
                <a:t>핵심적인 부품으로</a:t>
              </a:r>
              <a:r>
                <a:rPr lang="en-US" altLang="ko-KR" dirty="0">
                  <a:latin typeface="휴먼엑스포" panose="02030504000101010101" pitchFamily="18" charset="-127"/>
                  <a:ea typeface="휴먼엑스포" panose="02030504000101010101" pitchFamily="18" charset="-127"/>
                </a:rPr>
                <a:t>, 3.3V, 5V</a:t>
              </a:r>
              <a:r>
                <a:rPr lang="ko-KR" altLang="en-US" dirty="0">
                  <a:latin typeface="휴먼엑스포" panose="02030504000101010101" pitchFamily="18" charset="-127"/>
                  <a:ea typeface="휴먼엑스포" panose="02030504000101010101" pitchFamily="18" charset="-127"/>
                </a:rPr>
                <a:t>등 다양한 전압의 출력이 가능하여</a:t>
              </a:r>
              <a:endParaRPr lang="en-US" altLang="ko-KR" dirty="0">
                <a:latin typeface="휴먼엑스포" panose="02030504000101010101" pitchFamily="18" charset="-127"/>
                <a:ea typeface="휴먼엑스포" panose="02030504000101010101" pitchFamily="18" charset="-127"/>
              </a:endParaRPr>
            </a:p>
            <a:p>
              <a:r>
                <a:rPr lang="ko-KR" altLang="en-US" dirty="0">
                  <a:latin typeface="휴먼엑스포" panose="02030504000101010101" pitchFamily="18" charset="-127"/>
                  <a:ea typeface="휴먼엑스포" panose="02030504000101010101" pitchFamily="18" charset="-127"/>
                </a:rPr>
                <a:t>모터 제어 및 </a:t>
              </a:r>
              <a:r>
                <a:rPr lang="en-US" altLang="ko-KR" dirty="0">
                  <a:latin typeface="휴먼엑스포" panose="02030504000101010101" pitchFamily="18" charset="-127"/>
                  <a:ea typeface="휴먼엑스포" panose="02030504000101010101" pitchFamily="18" charset="-127"/>
                </a:rPr>
                <a:t>LCD</a:t>
              </a:r>
              <a:r>
                <a:rPr lang="ko-KR" altLang="en-US" dirty="0">
                  <a:latin typeface="휴먼엑스포" panose="02030504000101010101" pitchFamily="18" charset="-127"/>
                  <a:ea typeface="휴먼엑스포" panose="02030504000101010101" pitchFamily="18" charset="-127"/>
                </a:rPr>
                <a:t>패널 제어 등 다양한 부분에서 중요한 역할을 합니다</a:t>
              </a:r>
              <a:r>
                <a:rPr lang="en-US" altLang="ko-KR" dirty="0">
                  <a:latin typeface="휴먼엑스포" panose="02030504000101010101" pitchFamily="18" charset="-127"/>
                  <a:ea typeface="휴먼엑스포" panose="02030504000101010101" pitchFamily="18" charset="-127"/>
                </a:rPr>
                <a:t>.</a:t>
              </a:r>
            </a:p>
          </p:txBody>
        </p:sp>
        <p:pic>
          <p:nvPicPr>
            <p:cNvPr id="16" name="그림 15" descr="전자기기, 회로이(가) 표시된 사진&#10;&#10;자동 생성된 설명">
              <a:extLst>
                <a:ext uri="{FF2B5EF4-FFF2-40B4-BE49-F238E27FC236}">
                  <a16:creationId xmlns:a16="http://schemas.microsoft.com/office/drawing/2014/main" id="{B08225C1-EA01-4D5D-B401-4D9345C9A6D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8495" y="1234768"/>
              <a:ext cx="2343600" cy="2436416"/>
            </a:xfrm>
            <a:prstGeom prst="rect">
              <a:avLst/>
            </a:prstGeom>
          </p:spPr>
        </p:pic>
        <p:sp>
          <p:nvSpPr>
            <p:cNvPr id="2" name="직사각형 1"/>
            <p:cNvSpPr/>
            <p:nvPr/>
          </p:nvSpPr>
          <p:spPr>
            <a:xfrm>
              <a:off x="3539166" y="1968621"/>
              <a:ext cx="7229475" cy="1114425"/>
            </a:xfrm>
            <a:prstGeom prst="rect">
              <a:avLst/>
            </a:prstGeom>
            <a:noFill/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3539166" y="5069009"/>
              <a:ext cx="7758112" cy="1057275"/>
            </a:xfrm>
            <a:prstGeom prst="rect">
              <a:avLst/>
            </a:prstGeom>
            <a:noFill/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0" y="0"/>
            <a:ext cx="12191999" cy="794489"/>
            <a:chOff x="0" y="0"/>
            <a:chExt cx="12191999" cy="794489"/>
          </a:xfrm>
        </p:grpSpPr>
        <p:sp>
          <p:nvSpPr>
            <p:cNvPr id="20" name="직사각형 19"/>
            <p:cNvSpPr/>
            <p:nvPr/>
          </p:nvSpPr>
          <p:spPr>
            <a:xfrm>
              <a:off x="0" y="0"/>
              <a:ext cx="12191999" cy="794489"/>
            </a:xfrm>
            <a:prstGeom prst="rect">
              <a:avLst/>
            </a:prstGeom>
            <a:solidFill>
              <a:srgbClr val="B7CF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56199" y="184187"/>
              <a:ext cx="67377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 smtClean="0">
                  <a:solidFill>
                    <a:srgbClr val="64818D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03</a:t>
              </a:r>
              <a:endParaRPr lang="ko-KR" altLang="en-US" sz="2800" dirty="0">
                <a:solidFill>
                  <a:srgbClr val="64818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890024" y="240432"/>
              <a:ext cx="269453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 smtClean="0">
                  <a:solidFill>
                    <a:srgbClr val="64818D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제품 소개</a:t>
              </a:r>
              <a:endParaRPr lang="ko-KR" altLang="en-US" sz="2000" dirty="0">
                <a:solidFill>
                  <a:srgbClr val="64818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844305" y="291973"/>
              <a:ext cx="45719" cy="307648"/>
            </a:xfrm>
            <a:prstGeom prst="rect">
              <a:avLst/>
            </a:prstGeom>
            <a:solidFill>
              <a:srgbClr val="6481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79389" y="919264"/>
            <a:ext cx="2790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ea"/>
              <a:buAutoNum type="circleNumDbPlain" startAt="2"/>
            </a:pPr>
            <a:r>
              <a:rPr lang="ko-KR" altLang="en-US" dirty="0" smtClean="0"/>
              <a:t>제원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2667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 descr="전자기기, 테이블, 회로, 앉아있는이(가) 표시된 사진&#10;&#10;자동 생성된 설명">
            <a:extLst>
              <a:ext uri="{FF2B5EF4-FFF2-40B4-BE49-F238E27FC236}">
                <a16:creationId xmlns:a16="http://schemas.microsoft.com/office/drawing/2014/main" id="{9CA19529-765A-407A-BE0E-D29B5B31618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155" y="1190377"/>
            <a:ext cx="2403838" cy="234267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9A86F5C-9C88-414C-B655-0BFBF0581E18}"/>
              </a:ext>
            </a:extLst>
          </p:cNvPr>
          <p:cNvSpPr txBox="1"/>
          <p:nvPr/>
        </p:nvSpPr>
        <p:spPr>
          <a:xfrm>
            <a:off x="3367314" y="1308168"/>
            <a:ext cx="2396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2">
                    <a:lumMod val="10000"/>
                  </a:schemeClr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L298N</a:t>
            </a:r>
            <a:r>
              <a:rPr lang="ko-KR" altLang="en-US" b="1" dirty="0">
                <a:solidFill>
                  <a:schemeClr val="bg2">
                    <a:lumMod val="10000"/>
                  </a:schemeClr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 모터드라이버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882CC1E-CF07-465F-A35E-BE54A6C9BA7A}"/>
              </a:ext>
            </a:extLst>
          </p:cNvPr>
          <p:cNvSpPr txBox="1"/>
          <p:nvPr/>
        </p:nvSpPr>
        <p:spPr>
          <a:xfrm>
            <a:off x="3367314" y="2105522"/>
            <a:ext cx="85138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아두이노는 출력전류가 작아 모터를 제어하기 어려운데</a:t>
            </a:r>
            <a:r>
              <a:rPr lang="en-US" altLang="ko-KR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출력 전류를 </a:t>
            </a:r>
            <a:r>
              <a:rPr lang="en-US" altLang="ko-KR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A</a:t>
            </a:r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단위까지</a:t>
            </a:r>
            <a:endParaRPr lang="en-US" altLang="ko-KR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r>
              <a:rPr lang="ko-KR" altLang="en-US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높여 </a:t>
            </a:r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모터를 제어하기 수월하도록 하는 역할을 합니다</a:t>
            </a:r>
            <a:r>
              <a:rPr lang="en-US" altLang="ko-KR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F1B4108-D126-464B-BE47-094D8DC182BC}"/>
              </a:ext>
            </a:extLst>
          </p:cNvPr>
          <p:cNvSpPr txBox="1"/>
          <p:nvPr/>
        </p:nvSpPr>
        <p:spPr>
          <a:xfrm>
            <a:off x="3367314" y="4140376"/>
            <a:ext cx="1180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 smtClean="0">
                <a:solidFill>
                  <a:schemeClr val="bg2">
                    <a:lumMod val="10000"/>
                  </a:schemeClr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서보</a:t>
            </a:r>
            <a:r>
              <a:rPr lang="en-US" altLang="ko-KR" b="1" dirty="0" smtClean="0">
                <a:solidFill>
                  <a:schemeClr val="bg2">
                    <a:lumMod val="10000"/>
                  </a:schemeClr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ko-KR" altLang="en-US" b="1" dirty="0">
                <a:solidFill>
                  <a:schemeClr val="bg2">
                    <a:lumMod val="10000"/>
                  </a:schemeClr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모터</a:t>
            </a:r>
            <a:endParaRPr lang="en-US" altLang="ko-KR" b="1" dirty="0">
              <a:solidFill>
                <a:schemeClr val="bg2">
                  <a:lumMod val="10000"/>
                </a:schemeClr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7AF952A-D28A-4CF9-91C2-1E2BE716D591}"/>
              </a:ext>
            </a:extLst>
          </p:cNvPr>
          <p:cNvSpPr txBox="1"/>
          <p:nvPr/>
        </p:nvSpPr>
        <p:spPr>
          <a:xfrm>
            <a:off x="3367314" y="5008194"/>
            <a:ext cx="76690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단순한 모터로</a:t>
            </a:r>
            <a:r>
              <a:rPr lang="en-US" altLang="ko-KR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장치를 </a:t>
            </a:r>
            <a:r>
              <a:rPr lang="ko-KR" altLang="en-US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작동시키면 </a:t>
            </a:r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모터가 회전하며</a:t>
            </a:r>
            <a:endParaRPr lang="en-US" altLang="ko-KR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r>
              <a:rPr lang="ko-KR" altLang="en-US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입력 받은 </a:t>
            </a:r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값만큼의 현금을 내보내어</a:t>
            </a:r>
            <a:r>
              <a:rPr lang="en-US" altLang="ko-KR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환전을 진행시키는 역할을 합니다</a:t>
            </a:r>
            <a:r>
              <a:rPr lang="en-US" altLang="ko-KR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3367314" y="1984442"/>
            <a:ext cx="8513869" cy="856035"/>
          </a:xfrm>
          <a:prstGeom prst="rect">
            <a:avLst/>
          </a:pr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3367314" y="4903341"/>
            <a:ext cx="7669088" cy="856035"/>
          </a:xfrm>
          <a:prstGeom prst="rect">
            <a:avLst/>
          </a:pr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/>
          <p:cNvGrpSpPr/>
          <p:nvPr/>
        </p:nvGrpSpPr>
        <p:grpSpPr>
          <a:xfrm>
            <a:off x="0" y="0"/>
            <a:ext cx="12191999" cy="794489"/>
            <a:chOff x="0" y="0"/>
            <a:chExt cx="12191999" cy="794489"/>
          </a:xfrm>
        </p:grpSpPr>
        <p:sp>
          <p:nvSpPr>
            <p:cNvPr id="24" name="직사각형 23"/>
            <p:cNvSpPr/>
            <p:nvPr/>
          </p:nvSpPr>
          <p:spPr>
            <a:xfrm>
              <a:off x="0" y="0"/>
              <a:ext cx="12191999" cy="794489"/>
            </a:xfrm>
            <a:prstGeom prst="rect">
              <a:avLst/>
            </a:prstGeom>
            <a:solidFill>
              <a:srgbClr val="B7CF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256199" y="184187"/>
              <a:ext cx="67377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 smtClean="0">
                  <a:solidFill>
                    <a:srgbClr val="64818D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03</a:t>
              </a:r>
              <a:endParaRPr lang="ko-KR" altLang="en-US" sz="2800" dirty="0">
                <a:solidFill>
                  <a:srgbClr val="64818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890024" y="240432"/>
              <a:ext cx="269453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 smtClean="0">
                  <a:solidFill>
                    <a:srgbClr val="64818D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제품 소개</a:t>
              </a:r>
              <a:endParaRPr lang="ko-KR" altLang="en-US" sz="2000" dirty="0">
                <a:solidFill>
                  <a:srgbClr val="64818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844305" y="291973"/>
              <a:ext cx="45719" cy="307648"/>
            </a:xfrm>
            <a:prstGeom prst="rect">
              <a:avLst/>
            </a:prstGeom>
            <a:solidFill>
              <a:srgbClr val="6481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30118" y="3923900"/>
            <a:ext cx="2299909" cy="2403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360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786255" cy="6858000"/>
          </a:xfrm>
          <a:prstGeom prst="rect">
            <a:avLst/>
          </a:prstGeom>
          <a:solidFill>
            <a:srgbClr val="B7CF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889865" y="1955800"/>
            <a:ext cx="1089005" cy="646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64818D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01</a:t>
            </a:r>
            <a:endParaRPr lang="ko-KR" altLang="en-US" sz="3600" dirty="0">
              <a:solidFill>
                <a:srgbClr val="64818D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695575" y="1955800"/>
            <a:ext cx="2694305" cy="646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서론</a:t>
            </a:r>
            <a:endParaRPr lang="ko-KR" altLang="en-US" sz="36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704464" y="2690685"/>
            <a:ext cx="35598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20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선정 배경 및 기술 현황</a:t>
            </a:r>
            <a:endParaRPr lang="en-US" altLang="ko-KR" sz="2000" dirty="0" smtClean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20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과제 목표</a:t>
            </a:r>
            <a:endParaRPr lang="en-US" altLang="ko-KR" sz="20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ko-KR" altLang="en-US" sz="20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648585" y="2159000"/>
            <a:ext cx="45720" cy="307340"/>
          </a:xfrm>
          <a:prstGeom prst="rect">
            <a:avLst/>
          </a:prstGeom>
          <a:solidFill>
            <a:srgbClr val="6481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grpSp>
        <p:nvGrpSpPr>
          <p:cNvPr id="31" name="Group 4"/>
          <p:cNvGrpSpPr>
            <a:grpSpLocks noChangeAspect="1"/>
          </p:cNvGrpSpPr>
          <p:nvPr/>
        </p:nvGrpSpPr>
        <p:grpSpPr bwMode="auto">
          <a:xfrm rot="20629952">
            <a:off x="11440160" y="6232525"/>
            <a:ext cx="479425" cy="492125"/>
            <a:chOff x="11440160" y="6232525"/>
            <a:chExt cx="479425" cy="492125"/>
          </a:xfrm>
          <a:solidFill>
            <a:srgbClr val="97B8BF"/>
          </a:solidFill>
        </p:grpSpPr>
        <p:sp>
          <p:nvSpPr>
            <p:cNvPr id="32" name="Freeform 6"/>
            <p:cNvSpPr>
              <a:spLocks/>
            </p:cNvSpPr>
            <p:nvPr/>
          </p:nvSpPr>
          <p:spPr bwMode="auto">
            <a:xfrm>
              <a:off x="11440160" y="6232525"/>
              <a:ext cx="479425" cy="269875"/>
            </a:xfrm>
            <a:custGeom>
              <a:avLst/>
              <a:gdLst>
                <a:gd name="T0" fmla="*/ 1661 w 3322"/>
                <a:gd name="T1" fmla="*/ 0 h 1869"/>
                <a:gd name="T2" fmla="*/ 3322 w 3322"/>
                <a:gd name="T3" fmla="*/ 932 h 1869"/>
                <a:gd name="T4" fmla="*/ 1661 w 3322"/>
                <a:gd name="T5" fmla="*/ 1869 h 1869"/>
                <a:gd name="T6" fmla="*/ 0 w 3322"/>
                <a:gd name="T7" fmla="*/ 932 h 1869"/>
                <a:gd name="T8" fmla="*/ 1661 w 3322"/>
                <a:gd name="T9" fmla="*/ 0 h 18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22" h="1869">
                  <a:moveTo>
                    <a:pt x="1661" y="0"/>
                  </a:moveTo>
                  <a:lnTo>
                    <a:pt x="3322" y="932"/>
                  </a:lnTo>
                  <a:lnTo>
                    <a:pt x="1661" y="1869"/>
                  </a:lnTo>
                  <a:lnTo>
                    <a:pt x="0" y="932"/>
                  </a:lnTo>
                  <a:lnTo>
                    <a:pt x="1661" y="0"/>
                  </a:lnTo>
                  <a:close/>
                </a:path>
              </a:pathLst>
            </a:custGeom>
            <a:grpFill/>
            <a:ln w="0">
              <a:solidFill>
                <a:srgbClr val="97B8B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00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33" name="Freeform 7"/>
            <p:cNvSpPr>
              <a:spLocks/>
            </p:cNvSpPr>
            <p:nvPr/>
          </p:nvSpPr>
          <p:spPr bwMode="auto">
            <a:xfrm>
              <a:off x="11440795" y="6433820"/>
              <a:ext cx="478790" cy="179070"/>
            </a:xfrm>
            <a:custGeom>
              <a:avLst/>
              <a:gdLst>
                <a:gd name="T0" fmla="*/ 541 w 3322"/>
                <a:gd name="T1" fmla="*/ 0 h 1241"/>
                <a:gd name="T2" fmla="*/ 1661 w 3322"/>
                <a:gd name="T3" fmla="*/ 632 h 1241"/>
                <a:gd name="T4" fmla="*/ 2781 w 3322"/>
                <a:gd name="T5" fmla="*/ 0 h 1241"/>
                <a:gd name="T6" fmla="*/ 3322 w 3322"/>
                <a:gd name="T7" fmla="*/ 303 h 1241"/>
                <a:gd name="T8" fmla="*/ 1661 w 3322"/>
                <a:gd name="T9" fmla="*/ 1241 h 1241"/>
                <a:gd name="T10" fmla="*/ 0 w 3322"/>
                <a:gd name="T11" fmla="*/ 303 h 1241"/>
                <a:gd name="T12" fmla="*/ 541 w 3322"/>
                <a:gd name="T13" fmla="*/ 0 h 1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22" h="1241">
                  <a:moveTo>
                    <a:pt x="541" y="0"/>
                  </a:moveTo>
                  <a:lnTo>
                    <a:pt x="1661" y="632"/>
                  </a:lnTo>
                  <a:lnTo>
                    <a:pt x="2781" y="0"/>
                  </a:lnTo>
                  <a:lnTo>
                    <a:pt x="3322" y="303"/>
                  </a:lnTo>
                  <a:lnTo>
                    <a:pt x="1661" y="1241"/>
                  </a:lnTo>
                  <a:lnTo>
                    <a:pt x="0" y="303"/>
                  </a:lnTo>
                  <a:lnTo>
                    <a:pt x="541" y="0"/>
                  </a:lnTo>
                  <a:close/>
                </a:path>
              </a:pathLst>
            </a:custGeom>
            <a:grpFill/>
            <a:ln w="0">
              <a:solidFill>
                <a:srgbClr val="97B8B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00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34" name="Freeform 8"/>
            <p:cNvSpPr>
              <a:spLocks/>
            </p:cNvSpPr>
            <p:nvPr/>
          </p:nvSpPr>
          <p:spPr bwMode="auto">
            <a:xfrm>
              <a:off x="11440160" y="6544945"/>
              <a:ext cx="479425" cy="179705"/>
            </a:xfrm>
            <a:custGeom>
              <a:avLst/>
              <a:gdLst>
                <a:gd name="T0" fmla="*/ 541 w 3322"/>
                <a:gd name="T1" fmla="*/ 0 h 1239"/>
                <a:gd name="T2" fmla="*/ 1661 w 3322"/>
                <a:gd name="T3" fmla="*/ 631 h 1239"/>
                <a:gd name="T4" fmla="*/ 2781 w 3322"/>
                <a:gd name="T5" fmla="*/ 0 h 1239"/>
                <a:gd name="T6" fmla="*/ 3322 w 3322"/>
                <a:gd name="T7" fmla="*/ 303 h 1239"/>
                <a:gd name="T8" fmla="*/ 1661 w 3322"/>
                <a:gd name="T9" fmla="*/ 1239 h 1239"/>
                <a:gd name="T10" fmla="*/ 0 w 3322"/>
                <a:gd name="T11" fmla="*/ 303 h 1239"/>
                <a:gd name="T12" fmla="*/ 541 w 3322"/>
                <a:gd name="T13" fmla="*/ 0 h 1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22" h="1239">
                  <a:moveTo>
                    <a:pt x="541" y="0"/>
                  </a:moveTo>
                  <a:lnTo>
                    <a:pt x="1661" y="631"/>
                  </a:lnTo>
                  <a:lnTo>
                    <a:pt x="2781" y="0"/>
                  </a:lnTo>
                  <a:lnTo>
                    <a:pt x="3322" y="303"/>
                  </a:lnTo>
                  <a:lnTo>
                    <a:pt x="1661" y="1239"/>
                  </a:lnTo>
                  <a:lnTo>
                    <a:pt x="0" y="303"/>
                  </a:lnTo>
                  <a:lnTo>
                    <a:pt x="541" y="0"/>
                  </a:lnTo>
                  <a:close/>
                </a:path>
              </a:pathLst>
            </a:custGeom>
            <a:grpFill/>
            <a:ln w="0">
              <a:solidFill>
                <a:srgbClr val="97B8B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00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</p:grpSp>
      <p:cxnSp>
        <p:nvCxnSpPr>
          <p:cNvPr id="36" name="직선 연결선 35"/>
          <p:cNvCxnSpPr/>
          <p:nvPr/>
        </p:nvCxnSpPr>
        <p:spPr>
          <a:xfrm>
            <a:off x="11616690" y="0"/>
            <a:ext cx="0" cy="6369050"/>
          </a:xfrm>
          <a:prstGeom prst="line">
            <a:avLst/>
          </a:prstGeom>
          <a:ln w="19050">
            <a:solidFill>
              <a:srgbClr val="97B8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12007215" y="0"/>
            <a:ext cx="0" cy="6858000"/>
          </a:xfrm>
          <a:prstGeom prst="line">
            <a:avLst/>
          </a:prstGeom>
          <a:ln w="19050">
            <a:solidFill>
              <a:srgbClr val="97B8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140222">
            <a:off x="7601692" y="3356794"/>
            <a:ext cx="2819272" cy="281927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77218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 descr="전자기기, 회로이(가) 표시된 사진&#10;&#10;자동 생성된 설명">
            <a:extLst>
              <a:ext uri="{FF2B5EF4-FFF2-40B4-BE49-F238E27FC236}">
                <a16:creationId xmlns:a16="http://schemas.microsoft.com/office/drawing/2014/main" id="{E5B5D210-6B97-494B-ACFB-FFC125805613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685" y="1043551"/>
            <a:ext cx="2343600" cy="23436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CFB5794-ACF0-46B5-939D-C4C4414D7633}"/>
              </a:ext>
            </a:extLst>
          </p:cNvPr>
          <p:cNvSpPr txBox="1"/>
          <p:nvPr/>
        </p:nvSpPr>
        <p:spPr>
          <a:xfrm>
            <a:off x="3295650" y="1238747"/>
            <a:ext cx="2175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2">
                    <a:lumMod val="10000"/>
                  </a:schemeClr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적외선 스위치 센서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CD7AE03-BDDD-486D-8A7E-FD6DC9539982}"/>
              </a:ext>
            </a:extLst>
          </p:cNvPr>
          <p:cNvSpPr txBox="1"/>
          <p:nvPr/>
        </p:nvSpPr>
        <p:spPr>
          <a:xfrm>
            <a:off x="3295650" y="2076009"/>
            <a:ext cx="86405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아래 있는 센서로 물체를 감지한 후 그 값을 디지털 신호로 출력하는 센서입니다</a:t>
            </a:r>
            <a:r>
              <a:rPr lang="en-US" altLang="ko-KR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  <a:p>
            <a:r>
              <a:rPr lang="ko-KR" altLang="en-US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동전을 감지하여 투입한 금액을 계수하여 정확한 </a:t>
            </a:r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양의 현금을 </a:t>
            </a:r>
            <a:r>
              <a:rPr lang="ko-KR" altLang="en-US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반환할 수 있도록 </a:t>
            </a:r>
            <a:endParaRPr lang="en-US" altLang="ko-KR" dirty="0" smtClean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r>
              <a:rPr lang="ko-KR" altLang="en-US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합니다</a:t>
            </a:r>
            <a:r>
              <a:rPr lang="en-US" altLang="ko-KR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  <a:endParaRPr lang="en-US" altLang="ko-KR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7DD36AE6-1373-477F-B6F6-37AC7018E01F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685" y="4002711"/>
            <a:ext cx="2343600" cy="23436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09FCAAC-CD89-46DE-950F-1EB1D5CD0484}"/>
              </a:ext>
            </a:extLst>
          </p:cNvPr>
          <p:cNvSpPr txBox="1"/>
          <p:nvPr/>
        </p:nvSpPr>
        <p:spPr>
          <a:xfrm>
            <a:off x="3295650" y="4279817"/>
            <a:ext cx="1923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2">
                    <a:lumMod val="10000"/>
                  </a:schemeClr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LCD</a:t>
            </a:r>
            <a:r>
              <a:rPr lang="ko-KR" altLang="en-US" b="1" dirty="0">
                <a:solidFill>
                  <a:schemeClr val="bg2">
                    <a:lumMod val="10000"/>
                  </a:schemeClr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 디스플레이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65A5E6A-48B8-4DEB-B777-F07E39FCA4A6}"/>
              </a:ext>
            </a:extLst>
          </p:cNvPr>
          <p:cNvSpPr txBox="1"/>
          <p:nvPr/>
        </p:nvSpPr>
        <p:spPr>
          <a:xfrm>
            <a:off x="3295650" y="5170473"/>
            <a:ext cx="63289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실시간 환율을 알려주고</a:t>
            </a:r>
            <a:r>
              <a:rPr lang="en-US" altLang="ko-KR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현재 투입한 금액을 </a:t>
            </a:r>
            <a:r>
              <a:rPr lang="ko-KR" altLang="en-US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알려주며</a:t>
            </a:r>
            <a:r>
              <a:rPr lang="en-US" altLang="ko-KR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,</a:t>
            </a:r>
            <a:endParaRPr lang="en-US" altLang="ko-KR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현재 진행중인 과정을 </a:t>
            </a:r>
            <a:r>
              <a:rPr lang="ko-KR" altLang="en-US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시각적으로 </a:t>
            </a:r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보여주는 역할을 합니다</a:t>
            </a:r>
            <a:r>
              <a:rPr lang="en-US" altLang="ko-KR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3295650" y="1887166"/>
            <a:ext cx="8645315" cy="1225685"/>
          </a:xfrm>
          <a:prstGeom prst="rect">
            <a:avLst/>
          </a:pr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3295651" y="4979551"/>
            <a:ext cx="6315277" cy="944594"/>
          </a:xfrm>
          <a:prstGeom prst="rect">
            <a:avLst/>
          </a:pr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/>
          <p:cNvGrpSpPr/>
          <p:nvPr/>
        </p:nvGrpSpPr>
        <p:grpSpPr>
          <a:xfrm>
            <a:off x="0" y="0"/>
            <a:ext cx="12191999" cy="794489"/>
            <a:chOff x="0" y="0"/>
            <a:chExt cx="12191999" cy="794489"/>
          </a:xfrm>
        </p:grpSpPr>
        <p:sp>
          <p:nvSpPr>
            <p:cNvPr id="24" name="직사각형 23"/>
            <p:cNvSpPr/>
            <p:nvPr/>
          </p:nvSpPr>
          <p:spPr>
            <a:xfrm>
              <a:off x="0" y="0"/>
              <a:ext cx="12191999" cy="794489"/>
            </a:xfrm>
            <a:prstGeom prst="rect">
              <a:avLst/>
            </a:prstGeom>
            <a:solidFill>
              <a:srgbClr val="B7CF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256199" y="184187"/>
              <a:ext cx="67377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 smtClean="0">
                  <a:solidFill>
                    <a:srgbClr val="64818D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03</a:t>
              </a:r>
              <a:endParaRPr lang="ko-KR" altLang="en-US" sz="2800" dirty="0">
                <a:solidFill>
                  <a:srgbClr val="64818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890024" y="240432"/>
              <a:ext cx="269453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 smtClean="0">
                  <a:solidFill>
                    <a:srgbClr val="64818D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제품 소개</a:t>
              </a:r>
              <a:endParaRPr lang="ko-KR" altLang="en-US" sz="2000" dirty="0">
                <a:solidFill>
                  <a:srgbClr val="64818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844305" y="291973"/>
              <a:ext cx="45719" cy="307648"/>
            </a:xfrm>
            <a:prstGeom prst="rect">
              <a:avLst/>
            </a:prstGeom>
            <a:solidFill>
              <a:srgbClr val="6481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598958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표지판이(가) 표시된 사진&#10;&#10;자동 생성된 설명">
            <a:extLst>
              <a:ext uri="{FF2B5EF4-FFF2-40B4-BE49-F238E27FC236}">
                <a16:creationId xmlns:a16="http://schemas.microsoft.com/office/drawing/2014/main" id="{3EC796F2-E6B9-4EEC-BCC0-2BA9C91942B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752" b="89894" l="7759" r="92241">
                        <a14:foregroundMark x1="9770" y1="35816" x2="9770" y2="35816"/>
                        <a14:foregroundMark x1="7759" y1="37766" x2="7759" y2="37766"/>
                        <a14:foregroundMark x1="7759" y1="20745" x2="7759" y2="20745"/>
                        <a14:foregroundMark x1="92241" y1="16844" x2="92241" y2="168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0419" b="21058"/>
          <a:stretch/>
        </p:blipFill>
        <p:spPr>
          <a:xfrm>
            <a:off x="1474524" y="1352945"/>
            <a:ext cx="4793457" cy="2661703"/>
          </a:xfrm>
          <a:prstGeom prst="rect">
            <a:avLst/>
          </a:prstGeom>
        </p:spPr>
      </p:pic>
      <p:pic>
        <p:nvPicPr>
          <p:cNvPr id="11" name="그림 10" descr="표지판이(가) 표시된 사진&#10;&#10;자동 생성된 설명">
            <a:extLst>
              <a:ext uri="{FF2B5EF4-FFF2-40B4-BE49-F238E27FC236}">
                <a16:creationId xmlns:a16="http://schemas.microsoft.com/office/drawing/2014/main" id="{F493A3BA-DA53-4676-ADCA-BBE6958F0C5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52" b="89894" l="7759" r="92529">
                        <a14:foregroundMark x1="92816" y1="28369" x2="92816" y2="28369"/>
                        <a14:foregroundMark x1="91092" y1="25000" x2="91092" y2="25000"/>
                        <a14:foregroundMark x1="9052" y1="27837" x2="9052" y2="27837"/>
                        <a14:foregroundMark x1="7759" y1="20567" x2="7759" y2="20567"/>
                        <a14:backgroundMark x1="63075" y1="26418" x2="63075" y2="2641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0418" b="21057"/>
          <a:stretch/>
        </p:blipFill>
        <p:spPr>
          <a:xfrm>
            <a:off x="7052324" y="1352945"/>
            <a:ext cx="4793454" cy="2661703"/>
          </a:xfrm>
          <a:prstGeom prst="rect">
            <a:avLst/>
          </a:prstGeom>
        </p:spPr>
      </p:pic>
      <p:pic>
        <p:nvPicPr>
          <p:cNvPr id="12" name="그림 11" descr="표지판, 테이블이(가) 표시된 사진&#10;&#10;자동 생성된 설명">
            <a:extLst>
              <a:ext uri="{FF2B5EF4-FFF2-40B4-BE49-F238E27FC236}">
                <a16:creationId xmlns:a16="http://schemas.microsoft.com/office/drawing/2014/main" id="{72D2D4F8-714B-4F54-982F-D09D527904C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752" b="89894" l="6322" r="91667">
                        <a14:foregroundMark x1="10201" y1="37234" x2="10201" y2="37234"/>
                        <a14:foregroundMark x1="7184" y1="39539" x2="7184" y2="39539"/>
                        <a14:foregroundMark x1="6753" y1="26418" x2="6753" y2="26418"/>
                        <a14:foregroundMark x1="6322" y1="21277" x2="6322" y2="21277"/>
                        <a14:foregroundMark x1="91667" y1="18262" x2="91667" y2="1826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0159" b="25721"/>
          <a:stretch/>
        </p:blipFill>
        <p:spPr>
          <a:xfrm>
            <a:off x="1474523" y="4343320"/>
            <a:ext cx="4793457" cy="2490645"/>
          </a:xfrm>
          <a:prstGeom prst="rect">
            <a:avLst/>
          </a:prstGeom>
        </p:spPr>
      </p:pic>
      <p:pic>
        <p:nvPicPr>
          <p:cNvPr id="13" name="그림 12" descr="표지판이(가) 표시된 사진&#10;&#10;자동 생성된 설명">
            <a:extLst>
              <a:ext uri="{FF2B5EF4-FFF2-40B4-BE49-F238E27FC236}">
                <a16:creationId xmlns:a16="http://schemas.microsoft.com/office/drawing/2014/main" id="{EDDBC073-AEA6-45A5-B3ED-04981FB56B2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752" b="89894" l="6897" r="91810">
                        <a14:foregroundMark x1="9770" y1="27660" x2="9770" y2="27660"/>
                        <a14:foregroundMark x1="7040" y1="28723" x2="7040" y2="28723"/>
                        <a14:foregroundMark x1="7471" y1="19858" x2="7471" y2="19858"/>
                        <a14:foregroundMark x1="91810" y1="26950" x2="91810" y2="269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0159" b="25721"/>
          <a:stretch/>
        </p:blipFill>
        <p:spPr>
          <a:xfrm>
            <a:off x="7052324" y="4343320"/>
            <a:ext cx="4793455" cy="2490645"/>
          </a:xfrm>
          <a:prstGeom prst="rect">
            <a:avLst/>
          </a:prstGeom>
        </p:spPr>
      </p:pic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5497E663-8E02-4AD8-8A41-B841C692C786}"/>
              </a:ext>
            </a:extLst>
          </p:cNvPr>
          <p:cNvSpPr/>
          <p:nvPr/>
        </p:nvSpPr>
        <p:spPr>
          <a:xfrm>
            <a:off x="6574328" y="2689034"/>
            <a:ext cx="414639" cy="205382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2653F24C-6AF5-4FC5-9F14-E99758CF0F73}"/>
              </a:ext>
            </a:extLst>
          </p:cNvPr>
          <p:cNvSpPr/>
          <p:nvPr/>
        </p:nvSpPr>
        <p:spPr>
          <a:xfrm rot="9000000">
            <a:off x="6575980" y="4104550"/>
            <a:ext cx="414640" cy="205383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D51CBC2C-B75B-4E79-BCDE-6A215C1C4ED0}"/>
              </a:ext>
            </a:extLst>
          </p:cNvPr>
          <p:cNvSpPr/>
          <p:nvPr/>
        </p:nvSpPr>
        <p:spPr>
          <a:xfrm>
            <a:off x="6574328" y="5706554"/>
            <a:ext cx="414639" cy="205382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0" y="812271"/>
            <a:ext cx="2031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ea"/>
              <a:buAutoNum type="circleNumDbPlain" startAt="3"/>
            </a:pPr>
            <a:r>
              <a:rPr lang="ko-KR" altLang="en-US" dirty="0" smtClean="0"/>
              <a:t>설계내용</a:t>
            </a:r>
            <a:endParaRPr lang="ko-KR" altLang="en-US" dirty="0"/>
          </a:p>
        </p:txBody>
      </p:sp>
      <p:sp>
        <p:nvSpPr>
          <p:cNvPr id="2" name="모서리가 둥근 직사각형 1"/>
          <p:cNvSpPr/>
          <p:nvPr/>
        </p:nvSpPr>
        <p:spPr>
          <a:xfrm>
            <a:off x="4163438" y="5911936"/>
            <a:ext cx="885217" cy="488864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/>
          <p:cNvGrpSpPr/>
          <p:nvPr/>
        </p:nvGrpSpPr>
        <p:grpSpPr>
          <a:xfrm>
            <a:off x="0" y="0"/>
            <a:ext cx="12191999" cy="794489"/>
            <a:chOff x="0" y="0"/>
            <a:chExt cx="12191999" cy="794489"/>
          </a:xfrm>
        </p:grpSpPr>
        <p:sp>
          <p:nvSpPr>
            <p:cNvPr id="19" name="직사각형 18"/>
            <p:cNvSpPr/>
            <p:nvPr/>
          </p:nvSpPr>
          <p:spPr>
            <a:xfrm>
              <a:off x="0" y="0"/>
              <a:ext cx="12191999" cy="794489"/>
            </a:xfrm>
            <a:prstGeom prst="rect">
              <a:avLst/>
            </a:prstGeom>
            <a:solidFill>
              <a:srgbClr val="B7CF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56199" y="184187"/>
              <a:ext cx="67377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 smtClean="0">
                  <a:solidFill>
                    <a:srgbClr val="64818D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03</a:t>
              </a:r>
              <a:endParaRPr lang="ko-KR" altLang="en-US" sz="2800" dirty="0">
                <a:solidFill>
                  <a:srgbClr val="64818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890024" y="240432"/>
              <a:ext cx="269453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 smtClean="0">
                  <a:solidFill>
                    <a:srgbClr val="64818D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제품 소개</a:t>
              </a:r>
              <a:endParaRPr lang="ko-KR" altLang="en-US" sz="2000" dirty="0">
                <a:solidFill>
                  <a:srgbClr val="64818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844305" y="291973"/>
              <a:ext cx="45719" cy="307648"/>
            </a:xfrm>
            <a:prstGeom prst="rect">
              <a:avLst/>
            </a:prstGeom>
            <a:solidFill>
              <a:srgbClr val="6481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66310" y="1339949"/>
            <a:ext cx="1752762" cy="400110"/>
            <a:chOff x="220903" y="963503"/>
            <a:chExt cx="1647428" cy="400110"/>
          </a:xfrm>
        </p:grpSpPr>
        <p:sp>
          <p:nvSpPr>
            <p:cNvPr id="27" name="TextBox 26"/>
            <p:cNvSpPr txBox="1"/>
            <p:nvPr/>
          </p:nvSpPr>
          <p:spPr>
            <a:xfrm>
              <a:off x="220903" y="963503"/>
              <a:ext cx="164742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 err="1" smtClean="0"/>
                <a:t>투입부</a:t>
              </a:r>
              <a:r>
                <a:rPr lang="ko-KR" altLang="en-US" sz="2000" dirty="0" smtClean="0"/>
                <a:t> 설계</a:t>
              </a:r>
              <a:endParaRPr lang="ko-KR" altLang="en-US" sz="2000" dirty="0"/>
            </a:p>
          </p:txBody>
        </p:sp>
        <p:sp>
          <p:nvSpPr>
            <p:cNvPr id="28" name="모서리가 둥근 직사각형 27"/>
            <p:cNvSpPr/>
            <p:nvPr/>
          </p:nvSpPr>
          <p:spPr>
            <a:xfrm>
              <a:off x="268203" y="963503"/>
              <a:ext cx="1473048" cy="400110"/>
            </a:xfrm>
            <a:prstGeom prst="round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593217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93387" y="2632960"/>
            <a:ext cx="3791857" cy="2921534"/>
            <a:chOff x="201247" y="2632960"/>
            <a:chExt cx="4042248" cy="3114454"/>
          </a:xfrm>
        </p:grpSpPr>
        <p:sp>
          <p:nvSpPr>
            <p:cNvPr id="10" name="순서도: 자기 디스크 9">
              <a:extLst>
                <a:ext uri="{FF2B5EF4-FFF2-40B4-BE49-F238E27FC236}">
                  <a16:creationId xmlns:a16="http://schemas.microsoft.com/office/drawing/2014/main" id="{E6007174-783D-4208-A9F8-F0C8D614DAB8}"/>
                </a:ext>
              </a:extLst>
            </p:cNvPr>
            <p:cNvSpPr/>
            <p:nvPr/>
          </p:nvSpPr>
          <p:spPr>
            <a:xfrm>
              <a:off x="2060857" y="4744141"/>
              <a:ext cx="285696" cy="516874"/>
            </a:xfrm>
            <a:prstGeom prst="flowChartMagneticDisk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" name="그림 10" descr="테이블이(가) 표시된 사진&#10;&#10;자동 생성된 설명">
              <a:extLst>
                <a:ext uri="{FF2B5EF4-FFF2-40B4-BE49-F238E27FC236}">
                  <a16:creationId xmlns:a16="http://schemas.microsoft.com/office/drawing/2014/main" id="{8783772C-C7FD-437C-A322-4AD73A5C354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8654" b="88462" l="6399" r="93899">
                          <a14:foregroundMark x1="6399" y1="64423" x2="6399" y2="64423"/>
                          <a14:foregroundMark x1="91815" y1="35577" x2="91815" y2="35577"/>
                          <a14:foregroundMark x1="93899" y1="44231" x2="93899" y2="4423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1247" y="4385283"/>
              <a:ext cx="4042248" cy="701641"/>
            </a:xfrm>
            <a:prstGeom prst="rect">
              <a:avLst/>
            </a:prstGeom>
          </p:spPr>
        </p:pic>
        <p:pic>
          <p:nvPicPr>
            <p:cNvPr id="12" name="그림 11" descr="십자가, 그리기이(가) 표시된 사진&#10;&#10;자동 생성된 설명">
              <a:extLst>
                <a:ext uri="{FF2B5EF4-FFF2-40B4-BE49-F238E27FC236}">
                  <a16:creationId xmlns:a16="http://schemas.microsoft.com/office/drawing/2014/main" id="{C4C59783-46B5-40AE-A5D3-1EF73E2602C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8377" y="3605971"/>
              <a:ext cx="2642631" cy="2141443"/>
            </a:xfrm>
            <a:prstGeom prst="rect">
              <a:avLst/>
            </a:prstGeom>
          </p:spPr>
        </p:pic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7F6121FF-E329-47B6-88D3-11FFE473E55C}"/>
                </a:ext>
              </a:extLst>
            </p:cNvPr>
            <p:cNvGrpSpPr/>
            <p:nvPr/>
          </p:nvGrpSpPr>
          <p:grpSpPr>
            <a:xfrm>
              <a:off x="1221067" y="3732060"/>
              <a:ext cx="504992" cy="1004043"/>
              <a:chOff x="1342239" y="3565321"/>
              <a:chExt cx="713064" cy="1417739"/>
            </a:xfrm>
            <a:solidFill>
              <a:schemeClr val="accent2">
                <a:lumMod val="60000"/>
                <a:lumOff val="40000"/>
              </a:schemeClr>
            </a:solidFill>
          </p:grpSpPr>
          <p:sp>
            <p:nvSpPr>
              <p:cNvPr id="14" name="원통형 4">
                <a:extLst>
                  <a:ext uri="{FF2B5EF4-FFF2-40B4-BE49-F238E27FC236}">
                    <a16:creationId xmlns:a16="http://schemas.microsoft.com/office/drawing/2014/main" id="{1DB197CE-CC97-45FB-9027-5D462829AB8D}"/>
                  </a:ext>
                </a:extLst>
              </p:cNvPr>
              <p:cNvSpPr/>
              <p:nvPr/>
            </p:nvSpPr>
            <p:spPr>
              <a:xfrm>
                <a:off x="1342239" y="4253218"/>
                <a:ext cx="713064" cy="729842"/>
              </a:xfrm>
              <a:prstGeom prst="can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원통형 5">
                <a:extLst>
                  <a:ext uri="{FF2B5EF4-FFF2-40B4-BE49-F238E27FC236}">
                    <a16:creationId xmlns:a16="http://schemas.microsoft.com/office/drawing/2014/main" id="{46CE8125-4D98-4267-80A7-35C182B670EA}"/>
                  </a:ext>
                </a:extLst>
              </p:cNvPr>
              <p:cNvSpPr/>
              <p:nvPr/>
            </p:nvSpPr>
            <p:spPr>
              <a:xfrm>
                <a:off x="1342239" y="4169328"/>
                <a:ext cx="713064" cy="729842"/>
              </a:xfrm>
              <a:prstGeom prst="can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원통형 6">
                <a:extLst>
                  <a:ext uri="{FF2B5EF4-FFF2-40B4-BE49-F238E27FC236}">
                    <a16:creationId xmlns:a16="http://schemas.microsoft.com/office/drawing/2014/main" id="{BCD548E0-16C9-4223-ACBC-C1C8AF248674}"/>
                  </a:ext>
                </a:extLst>
              </p:cNvPr>
              <p:cNvSpPr/>
              <p:nvPr/>
            </p:nvSpPr>
            <p:spPr>
              <a:xfrm>
                <a:off x="1342239" y="4085438"/>
                <a:ext cx="713064" cy="729842"/>
              </a:xfrm>
              <a:prstGeom prst="can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원통형 7">
                <a:extLst>
                  <a:ext uri="{FF2B5EF4-FFF2-40B4-BE49-F238E27FC236}">
                    <a16:creationId xmlns:a16="http://schemas.microsoft.com/office/drawing/2014/main" id="{15F02CAB-70CC-4B8A-9223-78C17D86E627}"/>
                  </a:ext>
                </a:extLst>
              </p:cNvPr>
              <p:cNvSpPr/>
              <p:nvPr/>
            </p:nvSpPr>
            <p:spPr>
              <a:xfrm>
                <a:off x="1342239" y="4001548"/>
                <a:ext cx="713064" cy="729842"/>
              </a:xfrm>
              <a:prstGeom prst="can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원통형 8">
                <a:extLst>
                  <a:ext uri="{FF2B5EF4-FFF2-40B4-BE49-F238E27FC236}">
                    <a16:creationId xmlns:a16="http://schemas.microsoft.com/office/drawing/2014/main" id="{F276E76C-EA23-458C-A0FB-8A18C9C8A522}"/>
                  </a:ext>
                </a:extLst>
              </p:cNvPr>
              <p:cNvSpPr/>
              <p:nvPr/>
            </p:nvSpPr>
            <p:spPr>
              <a:xfrm>
                <a:off x="1342239" y="3917658"/>
                <a:ext cx="713064" cy="729842"/>
              </a:xfrm>
              <a:prstGeom prst="can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원통형 9">
                <a:extLst>
                  <a:ext uri="{FF2B5EF4-FFF2-40B4-BE49-F238E27FC236}">
                    <a16:creationId xmlns:a16="http://schemas.microsoft.com/office/drawing/2014/main" id="{AEBE51EC-A288-48C7-9228-0D00A6C7E7B6}"/>
                  </a:ext>
                </a:extLst>
              </p:cNvPr>
              <p:cNvSpPr/>
              <p:nvPr/>
            </p:nvSpPr>
            <p:spPr>
              <a:xfrm>
                <a:off x="1342239" y="3825379"/>
                <a:ext cx="713064" cy="729842"/>
              </a:xfrm>
              <a:prstGeom prst="can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원통형 10">
                <a:extLst>
                  <a:ext uri="{FF2B5EF4-FFF2-40B4-BE49-F238E27FC236}">
                    <a16:creationId xmlns:a16="http://schemas.microsoft.com/office/drawing/2014/main" id="{A638D145-43B4-4858-AF38-40303C0A6EDB}"/>
                  </a:ext>
                </a:extLst>
              </p:cNvPr>
              <p:cNvSpPr/>
              <p:nvPr/>
            </p:nvSpPr>
            <p:spPr>
              <a:xfrm>
                <a:off x="1342239" y="3724712"/>
                <a:ext cx="713064" cy="729842"/>
              </a:xfrm>
              <a:prstGeom prst="can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원통형 11">
                <a:extLst>
                  <a:ext uri="{FF2B5EF4-FFF2-40B4-BE49-F238E27FC236}">
                    <a16:creationId xmlns:a16="http://schemas.microsoft.com/office/drawing/2014/main" id="{FAFAE0F5-D839-4A85-A412-8FAC1AE23BF7}"/>
                  </a:ext>
                </a:extLst>
              </p:cNvPr>
              <p:cNvSpPr/>
              <p:nvPr/>
            </p:nvSpPr>
            <p:spPr>
              <a:xfrm>
                <a:off x="1342239" y="3649211"/>
                <a:ext cx="713064" cy="729842"/>
              </a:xfrm>
              <a:prstGeom prst="can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원통형 12">
                <a:extLst>
                  <a:ext uri="{FF2B5EF4-FFF2-40B4-BE49-F238E27FC236}">
                    <a16:creationId xmlns:a16="http://schemas.microsoft.com/office/drawing/2014/main" id="{4E7E6C2B-16ED-4018-A11B-AC00F46EDE40}"/>
                  </a:ext>
                </a:extLst>
              </p:cNvPr>
              <p:cNvSpPr/>
              <p:nvPr/>
            </p:nvSpPr>
            <p:spPr>
              <a:xfrm>
                <a:off x="1342239" y="3565321"/>
                <a:ext cx="713064" cy="729842"/>
              </a:xfrm>
              <a:prstGeom prst="can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4" name="원통형 3">
              <a:extLst>
                <a:ext uri="{FF2B5EF4-FFF2-40B4-BE49-F238E27FC236}">
                  <a16:creationId xmlns:a16="http://schemas.microsoft.com/office/drawing/2014/main" id="{876D4630-9D08-4680-ACE4-2B484E675745}"/>
                </a:ext>
              </a:extLst>
            </p:cNvPr>
            <p:cNvSpPr/>
            <p:nvPr/>
          </p:nvSpPr>
          <p:spPr>
            <a:xfrm>
              <a:off x="1173538" y="2632960"/>
              <a:ext cx="600049" cy="2043733"/>
            </a:xfrm>
            <a:prstGeom prst="can">
              <a:avLst/>
            </a:prstGeom>
            <a:solidFill>
              <a:schemeClr val="bg2">
                <a:lumMod val="10000"/>
                <a:alpha val="33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8475C053-211F-4AD0-83A7-A6D312C02537}"/>
                </a:ext>
              </a:extLst>
            </p:cNvPr>
            <p:cNvSpPr/>
            <p:nvPr/>
          </p:nvSpPr>
          <p:spPr>
            <a:xfrm>
              <a:off x="2080809" y="4573194"/>
              <a:ext cx="222209" cy="118822"/>
            </a:xfrm>
            <a:prstGeom prst="ellipse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4258271" y="2632961"/>
            <a:ext cx="3791857" cy="2880176"/>
            <a:chOff x="4066131" y="2632960"/>
            <a:chExt cx="4042248" cy="3070365"/>
          </a:xfrm>
        </p:grpSpPr>
        <p:sp>
          <p:nvSpPr>
            <p:cNvPr id="26" name="순서도: 자기 디스크 25">
              <a:extLst>
                <a:ext uri="{FF2B5EF4-FFF2-40B4-BE49-F238E27FC236}">
                  <a16:creationId xmlns:a16="http://schemas.microsoft.com/office/drawing/2014/main" id="{5E66984B-8DE5-4AA4-9F40-9EFEC8E82468}"/>
                </a:ext>
              </a:extLst>
            </p:cNvPr>
            <p:cNvSpPr/>
            <p:nvPr/>
          </p:nvSpPr>
          <p:spPr>
            <a:xfrm>
              <a:off x="5925741" y="4744141"/>
              <a:ext cx="285696" cy="516874"/>
            </a:xfrm>
            <a:prstGeom prst="flowChartMagneticDisk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7" name="그림 26" descr="테이블이(가) 표시된 사진&#10;&#10;자동 생성된 설명">
              <a:extLst>
                <a:ext uri="{FF2B5EF4-FFF2-40B4-BE49-F238E27FC236}">
                  <a16:creationId xmlns:a16="http://schemas.microsoft.com/office/drawing/2014/main" id="{33DBBB19-FE77-4FC0-95E7-2438BA2A7B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8654" b="88462" l="6399" r="93899">
                          <a14:foregroundMark x1="6399" y1="64423" x2="6399" y2="64423"/>
                          <a14:foregroundMark x1="91815" y1="35577" x2="91815" y2="35577"/>
                          <a14:foregroundMark x1="93899" y1="44231" x2="93899" y2="4423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66131" y="4385283"/>
              <a:ext cx="4042248" cy="701641"/>
            </a:xfrm>
            <a:prstGeom prst="rect">
              <a:avLst/>
            </a:prstGeom>
          </p:spPr>
        </p:pic>
        <p:pic>
          <p:nvPicPr>
            <p:cNvPr id="28" name="그림 27" descr="십자가, 그리기이(가) 표시된 사진&#10;&#10;자동 생성된 설명">
              <a:extLst>
                <a:ext uri="{FF2B5EF4-FFF2-40B4-BE49-F238E27FC236}">
                  <a16:creationId xmlns:a16="http://schemas.microsoft.com/office/drawing/2014/main" id="{039929AB-A9BF-455D-8CC8-A0DFD6A58B6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343572">
              <a:off x="4803261" y="3561882"/>
              <a:ext cx="2642631" cy="2141443"/>
            </a:xfrm>
            <a:prstGeom prst="rect">
              <a:avLst/>
            </a:prstGeom>
          </p:spPr>
        </p:pic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418C9755-C3C0-4C0F-9477-569956BACFCA}"/>
                </a:ext>
              </a:extLst>
            </p:cNvPr>
            <p:cNvGrpSpPr/>
            <p:nvPr/>
          </p:nvGrpSpPr>
          <p:grpSpPr>
            <a:xfrm>
              <a:off x="5085951" y="3732060"/>
              <a:ext cx="504992" cy="944632"/>
              <a:chOff x="1342239" y="3565321"/>
              <a:chExt cx="713064" cy="1333849"/>
            </a:xfrm>
            <a:solidFill>
              <a:schemeClr val="accent2">
                <a:lumMod val="60000"/>
                <a:lumOff val="40000"/>
              </a:schemeClr>
            </a:solidFill>
          </p:grpSpPr>
          <p:sp>
            <p:nvSpPr>
              <p:cNvPr id="30" name="원통형 261">
                <a:extLst>
                  <a:ext uri="{FF2B5EF4-FFF2-40B4-BE49-F238E27FC236}">
                    <a16:creationId xmlns:a16="http://schemas.microsoft.com/office/drawing/2014/main" id="{7BC9326E-F20B-4855-871D-36720D04AD3B}"/>
                  </a:ext>
                </a:extLst>
              </p:cNvPr>
              <p:cNvSpPr/>
              <p:nvPr/>
            </p:nvSpPr>
            <p:spPr>
              <a:xfrm>
                <a:off x="1342239" y="4169328"/>
                <a:ext cx="713064" cy="729842"/>
              </a:xfrm>
              <a:prstGeom prst="can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원통형 262">
                <a:extLst>
                  <a:ext uri="{FF2B5EF4-FFF2-40B4-BE49-F238E27FC236}">
                    <a16:creationId xmlns:a16="http://schemas.microsoft.com/office/drawing/2014/main" id="{94B8A352-DB77-461B-B254-63AE750020BD}"/>
                  </a:ext>
                </a:extLst>
              </p:cNvPr>
              <p:cNvSpPr/>
              <p:nvPr/>
            </p:nvSpPr>
            <p:spPr>
              <a:xfrm>
                <a:off x="1342239" y="4085438"/>
                <a:ext cx="713064" cy="729842"/>
              </a:xfrm>
              <a:prstGeom prst="can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" name="원통형 263">
                <a:extLst>
                  <a:ext uri="{FF2B5EF4-FFF2-40B4-BE49-F238E27FC236}">
                    <a16:creationId xmlns:a16="http://schemas.microsoft.com/office/drawing/2014/main" id="{28863DBC-B35B-4D98-A2D1-E444F6D878B0}"/>
                  </a:ext>
                </a:extLst>
              </p:cNvPr>
              <p:cNvSpPr/>
              <p:nvPr/>
            </p:nvSpPr>
            <p:spPr>
              <a:xfrm>
                <a:off x="1342239" y="4001548"/>
                <a:ext cx="713064" cy="729842"/>
              </a:xfrm>
              <a:prstGeom prst="can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원통형 264">
                <a:extLst>
                  <a:ext uri="{FF2B5EF4-FFF2-40B4-BE49-F238E27FC236}">
                    <a16:creationId xmlns:a16="http://schemas.microsoft.com/office/drawing/2014/main" id="{2C8BD22A-6617-40C1-BB18-40C296AF0CA6}"/>
                  </a:ext>
                </a:extLst>
              </p:cNvPr>
              <p:cNvSpPr/>
              <p:nvPr/>
            </p:nvSpPr>
            <p:spPr>
              <a:xfrm>
                <a:off x="1342239" y="3917658"/>
                <a:ext cx="713064" cy="729842"/>
              </a:xfrm>
              <a:prstGeom prst="can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원통형 265">
                <a:extLst>
                  <a:ext uri="{FF2B5EF4-FFF2-40B4-BE49-F238E27FC236}">
                    <a16:creationId xmlns:a16="http://schemas.microsoft.com/office/drawing/2014/main" id="{EFFA10C5-56EB-4E09-A877-DBE84C2859D0}"/>
                  </a:ext>
                </a:extLst>
              </p:cNvPr>
              <p:cNvSpPr/>
              <p:nvPr/>
            </p:nvSpPr>
            <p:spPr>
              <a:xfrm>
                <a:off x="1342239" y="3825379"/>
                <a:ext cx="713064" cy="729842"/>
              </a:xfrm>
              <a:prstGeom prst="can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" name="원통형 266">
                <a:extLst>
                  <a:ext uri="{FF2B5EF4-FFF2-40B4-BE49-F238E27FC236}">
                    <a16:creationId xmlns:a16="http://schemas.microsoft.com/office/drawing/2014/main" id="{83200CD8-133D-4684-B8E0-BA5C249D9716}"/>
                  </a:ext>
                </a:extLst>
              </p:cNvPr>
              <p:cNvSpPr/>
              <p:nvPr/>
            </p:nvSpPr>
            <p:spPr>
              <a:xfrm>
                <a:off x="1342239" y="3724712"/>
                <a:ext cx="713064" cy="729842"/>
              </a:xfrm>
              <a:prstGeom prst="can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원통형 267">
                <a:extLst>
                  <a:ext uri="{FF2B5EF4-FFF2-40B4-BE49-F238E27FC236}">
                    <a16:creationId xmlns:a16="http://schemas.microsoft.com/office/drawing/2014/main" id="{0A487D0E-1B0C-4891-B9E7-305206039118}"/>
                  </a:ext>
                </a:extLst>
              </p:cNvPr>
              <p:cNvSpPr/>
              <p:nvPr/>
            </p:nvSpPr>
            <p:spPr>
              <a:xfrm>
                <a:off x="1342239" y="3649211"/>
                <a:ext cx="713064" cy="729842"/>
              </a:xfrm>
              <a:prstGeom prst="can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원통형 268">
                <a:extLst>
                  <a:ext uri="{FF2B5EF4-FFF2-40B4-BE49-F238E27FC236}">
                    <a16:creationId xmlns:a16="http://schemas.microsoft.com/office/drawing/2014/main" id="{6E19AA1B-BAE6-4E05-9930-33665BFA739C}"/>
                  </a:ext>
                </a:extLst>
              </p:cNvPr>
              <p:cNvSpPr/>
              <p:nvPr/>
            </p:nvSpPr>
            <p:spPr>
              <a:xfrm>
                <a:off x="1342239" y="3565321"/>
                <a:ext cx="713064" cy="729842"/>
              </a:xfrm>
              <a:prstGeom prst="can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0" name="원통형 269">
              <a:extLst>
                <a:ext uri="{FF2B5EF4-FFF2-40B4-BE49-F238E27FC236}">
                  <a16:creationId xmlns:a16="http://schemas.microsoft.com/office/drawing/2014/main" id="{3421301A-16E1-458B-B7B5-3FD4E7EFAD9B}"/>
                </a:ext>
              </a:extLst>
            </p:cNvPr>
            <p:cNvSpPr/>
            <p:nvPr/>
          </p:nvSpPr>
          <p:spPr>
            <a:xfrm>
              <a:off x="5038422" y="2632960"/>
              <a:ext cx="600049" cy="2043733"/>
            </a:xfrm>
            <a:prstGeom prst="can">
              <a:avLst/>
            </a:prstGeom>
            <a:solidFill>
              <a:schemeClr val="bg2">
                <a:lumMod val="10000"/>
                <a:alpha val="33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10911033-4415-4F5F-9724-B7F326DBEDEF}"/>
                </a:ext>
              </a:extLst>
            </p:cNvPr>
            <p:cNvSpPr/>
            <p:nvPr/>
          </p:nvSpPr>
          <p:spPr>
            <a:xfrm>
              <a:off x="5945693" y="4573194"/>
              <a:ext cx="222209" cy="118822"/>
            </a:xfrm>
            <a:prstGeom prst="ellipse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2" name="그림 41" descr="모자이(가) 표시된 사진&#10;&#10;자동 생성된 설명">
              <a:extLst>
                <a:ext uri="{FF2B5EF4-FFF2-40B4-BE49-F238E27FC236}">
                  <a16:creationId xmlns:a16="http://schemas.microsoft.com/office/drawing/2014/main" id="{67D38651-2713-4B5E-AC4D-D3E9D562A3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>
                          <a14:foregroundMark x1="90000" y1="47143" x2="90000" y2="47143"/>
                          <a14:foregroundMark x1="10714" y1="50000" x2="10714" y2="500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34220" y="4668182"/>
              <a:ext cx="609225" cy="304613"/>
            </a:xfrm>
            <a:prstGeom prst="rect">
              <a:avLst/>
            </a:prstGeom>
          </p:spPr>
        </p:pic>
        <p:sp>
          <p:nvSpPr>
            <p:cNvPr id="60" name="화살표: 오른쪽으로 구부러짐 1">
              <a:extLst>
                <a:ext uri="{FF2B5EF4-FFF2-40B4-BE49-F238E27FC236}">
                  <a16:creationId xmlns:a16="http://schemas.microsoft.com/office/drawing/2014/main" id="{54432919-DF9B-47B6-8017-143C3972DE2C}"/>
                </a:ext>
              </a:extLst>
            </p:cNvPr>
            <p:cNvSpPr/>
            <p:nvPr/>
          </p:nvSpPr>
          <p:spPr>
            <a:xfrm>
              <a:off x="4748937" y="4641789"/>
              <a:ext cx="346675" cy="476504"/>
            </a:xfrm>
            <a:prstGeom prst="curved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8110436" y="2632960"/>
            <a:ext cx="3791857" cy="2921534"/>
            <a:chOff x="7918296" y="2632960"/>
            <a:chExt cx="4042248" cy="3114454"/>
          </a:xfrm>
        </p:grpSpPr>
        <p:sp>
          <p:nvSpPr>
            <p:cNvPr id="43" name="순서도: 자기 디스크 42">
              <a:extLst>
                <a:ext uri="{FF2B5EF4-FFF2-40B4-BE49-F238E27FC236}">
                  <a16:creationId xmlns:a16="http://schemas.microsoft.com/office/drawing/2014/main" id="{6ADA1FB5-E13B-45CF-A899-2A71572712EB}"/>
                </a:ext>
              </a:extLst>
            </p:cNvPr>
            <p:cNvSpPr/>
            <p:nvPr/>
          </p:nvSpPr>
          <p:spPr>
            <a:xfrm>
              <a:off x="9777906" y="4744141"/>
              <a:ext cx="285696" cy="516874"/>
            </a:xfrm>
            <a:prstGeom prst="flowChartMagneticDisk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4" name="그림 43" descr="테이블이(가) 표시된 사진&#10;&#10;자동 생성된 설명">
              <a:extLst>
                <a:ext uri="{FF2B5EF4-FFF2-40B4-BE49-F238E27FC236}">
                  <a16:creationId xmlns:a16="http://schemas.microsoft.com/office/drawing/2014/main" id="{67050544-1548-4470-9C3D-9BD24569EC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8654" b="88462" l="6399" r="93899">
                          <a14:foregroundMark x1="6399" y1="64423" x2="6399" y2="64423"/>
                          <a14:foregroundMark x1="91815" y1="35577" x2="91815" y2="35577"/>
                          <a14:foregroundMark x1="93899" y1="44231" x2="93899" y2="4423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18296" y="4385283"/>
              <a:ext cx="4042248" cy="701641"/>
            </a:xfrm>
            <a:prstGeom prst="rect">
              <a:avLst/>
            </a:prstGeom>
          </p:spPr>
        </p:pic>
        <p:pic>
          <p:nvPicPr>
            <p:cNvPr id="47" name="그림 46" descr="십자가, 그리기이(가) 표시된 사진&#10;&#10;자동 생성된 설명">
              <a:extLst>
                <a:ext uri="{FF2B5EF4-FFF2-40B4-BE49-F238E27FC236}">
                  <a16:creationId xmlns:a16="http://schemas.microsoft.com/office/drawing/2014/main" id="{648A4BAA-A00B-45C3-83D9-20E6594269F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55426" y="3605971"/>
              <a:ext cx="2642631" cy="2141443"/>
            </a:xfrm>
            <a:prstGeom prst="rect">
              <a:avLst/>
            </a:prstGeom>
          </p:spPr>
        </p:pic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FD993626-8144-413B-B91A-3BFD57ACBD14}"/>
                </a:ext>
              </a:extLst>
            </p:cNvPr>
            <p:cNvGrpSpPr/>
            <p:nvPr/>
          </p:nvGrpSpPr>
          <p:grpSpPr>
            <a:xfrm>
              <a:off x="8938116" y="3791471"/>
              <a:ext cx="504992" cy="944632"/>
              <a:chOff x="1342239" y="3649211"/>
              <a:chExt cx="713064" cy="1333849"/>
            </a:xfrm>
            <a:solidFill>
              <a:schemeClr val="accent2">
                <a:lumMod val="60000"/>
                <a:lumOff val="40000"/>
              </a:schemeClr>
            </a:solidFill>
          </p:grpSpPr>
          <p:sp>
            <p:nvSpPr>
              <p:cNvPr id="49" name="원통형 278">
                <a:extLst>
                  <a:ext uri="{FF2B5EF4-FFF2-40B4-BE49-F238E27FC236}">
                    <a16:creationId xmlns:a16="http://schemas.microsoft.com/office/drawing/2014/main" id="{EA671410-17E1-4ADD-B1E4-852F6A648B6F}"/>
                  </a:ext>
                </a:extLst>
              </p:cNvPr>
              <p:cNvSpPr/>
              <p:nvPr/>
            </p:nvSpPr>
            <p:spPr>
              <a:xfrm>
                <a:off x="1342239" y="4253218"/>
                <a:ext cx="713064" cy="729842"/>
              </a:xfrm>
              <a:prstGeom prst="can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0" name="원통형 279">
                <a:extLst>
                  <a:ext uri="{FF2B5EF4-FFF2-40B4-BE49-F238E27FC236}">
                    <a16:creationId xmlns:a16="http://schemas.microsoft.com/office/drawing/2014/main" id="{5D3634BE-79D3-4CE0-B5A5-443CEF09D4B2}"/>
                  </a:ext>
                </a:extLst>
              </p:cNvPr>
              <p:cNvSpPr/>
              <p:nvPr/>
            </p:nvSpPr>
            <p:spPr>
              <a:xfrm>
                <a:off x="1342239" y="4169328"/>
                <a:ext cx="713064" cy="729842"/>
              </a:xfrm>
              <a:prstGeom prst="can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1" name="원통형 280">
                <a:extLst>
                  <a:ext uri="{FF2B5EF4-FFF2-40B4-BE49-F238E27FC236}">
                    <a16:creationId xmlns:a16="http://schemas.microsoft.com/office/drawing/2014/main" id="{D9A5A541-90B1-4259-919E-EC5BF544A149}"/>
                  </a:ext>
                </a:extLst>
              </p:cNvPr>
              <p:cNvSpPr/>
              <p:nvPr/>
            </p:nvSpPr>
            <p:spPr>
              <a:xfrm>
                <a:off x="1342239" y="4085438"/>
                <a:ext cx="713064" cy="729842"/>
              </a:xfrm>
              <a:prstGeom prst="can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2" name="원통형 281">
                <a:extLst>
                  <a:ext uri="{FF2B5EF4-FFF2-40B4-BE49-F238E27FC236}">
                    <a16:creationId xmlns:a16="http://schemas.microsoft.com/office/drawing/2014/main" id="{1D8B05D1-D1B6-43AC-914F-F67E8436B585}"/>
                  </a:ext>
                </a:extLst>
              </p:cNvPr>
              <p:cNvSpPr/>
              <p:nvPr/>
            </p:nvSpPr>
            <p:spPr>
              <a:xfrm>
                <a:off x="1342239" y="4001548"/>
                <a:ext cx="713064" cy="729842"/>
              </a:xfrm>
              <a:prstGeom prst="can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원통형 282">
                <a:extLst>
                  <a:ext uri="{FF2B5EF4-FFF2-40B4-BE49-F238E27FC236}">
                    <a16:creationId xmlns:a16="http://schemas.microsoft.com/office/drawing/2014/main" id="{BD838098-5F2A-4802-8EB6-283A15ED14B9}"/>
                  </a:ext>
                </a:extLst>
              </p:cNvPr>
              <p:cNvSpPr/>
              <p:nvPr/>
            </p:nvSpPr>
            <p:spPr>
              <a:xfrm>
                <a:off x="1342239" y="3917658"/>
                <a:ext cx="713064" cy="729842"/>
              </a:xfrm>
              <a:prstGeom prst="can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원통형 283">
                <a:extLst>
                  <a:ext uri="{FF2B5EF4-FFF2-40B4-BE49-F238E27FC236}">
                    <a16:creationId xmlns:a16="http://schemas.microsoft.com/office/drawing/2014/main" id="{9FC3CF79-9B0C-4300-B47B-D9E812AFA564}"/>
                  </a:ext>
                </a:extLst>
              </p:cNvPr>
              <p:cNvSpPr/>
              <p:nvPr/>
            </p:nvSpPr>
            <p:spPr>
              <a:xfrm>
                <a:off x="1342239" y="3825379"/>
                <a:ext cx="713064" cy="729842"/>
              </a:xfrm>
              <a:prstGeom prst="can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5" name="원통형 284">
                <a:extLst>
                  <a:ext uri="{FF2B5EF4-FFF2-40B4-BE49-F238E27FC236}">
                    <a16:creationId xmlns:a16="http://schemas.microsoft.com/office/drawing/2014/main" id="{82C77BBF-B854-4F5C-AFCB-84201902BF06}"/>
                  </a:ext>
                </a:extLst>
              </p:cNvPr>
              <p:cNvSpPr/>
              <p:nvPr/>
            </p:nvSpPr>
            <p:spPr>
              <a:xfrm>
                <a:off x="1342239" y="3724712"/>
                <a:ext cx="713064" cy="729842"/>
              </a:xfrm>
              <a:prstGeom prst="can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6" name="원통형 285">
                <a:extLst>
                  <a:ext uri="{FF2B5EF4-FFF2-40B4-BE49-F238E27FC236}">
                    <a16:creationId xmlns:a16="http://schemas.microsoft.com/office/drawing/2014/main" id="{37769DFD-E41B-4D2C-B624-CEEE94A27515}"/>
                  </a:ext>
                </a:extLst>
              </p:cNvPr>
              <p:cNvSpPr/>
              <p:nvPr/>
            </p:nvSpPr>
            <p:spPr>
              <a:xfrm>
                <a:off x="1342239" y="3649211"/>
                <a:ext cx="713064" cy="729842"/>
              </a:xfrm>
              <a:prstGeom prst="can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57" name="원통형 287">
              <a:extLst>
                <a:ext uri="{FF2B5EF4-FFF2-40B4-BE49-F238E27FC236}">
                  <a16:creationId xmlns:a16="http://schemas.microsoft.com/office/drawing/2014/main" id="{0CAAE8E7-318F-4977-A722-9D1E35E3E426}"/>
                </a:ext>
              </a:extLst>
            </p:cNvPr>
            <p:cNvSpPr/>
            <p:nvPr/>
          </p:nvSpPr>
          <p:spPr>
            <a:xfrm>
              <a:off x="8883068" y="2632960"/>
              <a:ext cx="600049" cy="2043733"/>
            </a:xfrm>
            <a:prstGeom prst="can">
              <a:avLst/>
            </a:prstGeom>
            <a:solidFill>
              <a:schemeClr val="bg2">
                <a:lumMod val="10000"/>
                <a:alpha val="33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D56C7846-D44D-4751-8E2D-DC2FA0800FF6}"/>
                </a:ext>
              </a:extLst>
            </p:cNvPr>
            <p:cNvSpPr/>
            <p:nvPr/>
          </p:nvSpPr>
          <p:spPr>
            <a:xfrm>
              <a:off x="9797858" y="4573194"/>
              <a:ext cx="222209" cy="118822"/>
            </a:xfrm>
            <a:prstGeom prst="ellipse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95027F15-F34B-465B-9423-344DF25808C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6087" b="90435" l="10000" r="90000">
                          <a14:foregroundMark x1="65714" y1="7826" x2="65714" y2="7826"/>
                          <a14:foregroundMark x1="34286" y1="90435" x2="34286" y2="90435"/>
                          <a14:foregroundMark x1="29286" y1="90435" x2="29286" y2="90435"/>
                          <a14:foregroundMark x1="70714" y1="6087" x2="70714" y2="6087"/>
                          <a14:backgroundMark x1="65000" y1="5217" x2="65000" y2="521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65887" y="5202813"/>
              <a:ext cx="654120" cy="537313"/>
            </a:xfrm>
            <a:prstGeom prst="rect">
              <a:avLst/>
            </a:prstGeom>
          </p:spPr>
        </p:pic>
        <p:sp>
          <p:nvSpPr>
            <p:cNvPr id="61" name="화살표: 오른쪽으로 구부러짐 49">
              <a:extLst>
                <a:ext uri="{FF2B5EF4-FFF2-40B4-BE49-F238E27FC236}">
                  <a16:creationId xmlns:a16="http://schemas.microsoft.com/office/drawing/2014/main" id="{35696A53-DD92-4E9E-AFC9-339F76F8A249}"/>
                </a:ext>
              </a:extLst>
            </p:cNvPr>
            <p:cNvSpPr/>
            <p:nvPr/>
          </p:nvSpPr>
          <p:spPr>
            <a:xfrm>
              <a:off x="8599484" y="4641789"/>
              <a:ext cx="346675" cy="476504"/>
            </a:xfrm>
            <a:prstGeom prst="curved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64" name="화살표: 오른쪽 13">
            <a:extLst>
              <a:ext uri="{FF2B5EF4-FFF2-40B4-BE49-F238E27FC236}">
                <a16:creationId xmlns:a16="http://schemas.microsoft.com/office/drawing/2014/main" id="{5497E663-8E02-4AD8-8A41-B841C692C786}"/>
              </a:ext>
            </a:extLst>
          </p:cNvPr>
          <p:cNvSpPr/>
          <p:nvPr/>
        </p:nvSpPr>
        <p:spPr>
          <a:xfrm>
            <a:off x="4020995" y="3552135"/>
            <a:ext cx="414639" cy="205382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화살표: 오른쪽 13">
            <a:extLst>
              <a:ext uri="{FF2B5EF4-FFF2-40B4-BE49-F238E27FC236}">
                <a16:creationId xmlns:a16="http://schemas.microsoft.com/office/drawing/2014/main" id="{5497E663-8E02-4AD8-8A41-B841C692C786}"/>
              </a:ext>
            </a:extLst>
          </p:cNvPr>
          <p:cNvSpPr/>
          <p:nvPr/>
        </p:nvSpPr>
        <p:spPr>
          <a:xfrm>
            <a:off x="7881020" y="3552135"/>
            <a:ext cx="414639" cy="205382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3" name="그룹 62"/>
          <p:cNvGrpSpPr/>
          <p:nvPr/>
        </p:nvGrpSpPr>
        <p:grpSpPr>
          <a:xfrm>
            <a:off x="0" y="0"/>
            <a:ext cx="12191999" cy="794489"/>
            <a:chOff x="0" y="0"/>
            <a:chExt cx="12191999" cy="794489"/>
          </a:xfrm>
        </p:grpSpPr>
        <p:sp>
          <p:nvSpPr>
            <p:cNvPr id="66" name="직사각형 65"/>
            <p:cNvSpPr/>
            <p:nvPr/>
          </p:nvSpPr>
          <p:spPr>
            <a:xfrm>
              <a:off x="0" y="0"/>
              <a:ext cx="12191999" cy="794489"/>
            </a:xfrm>
            <a:prstGeom prst="rect">
              <a:avLst/>
            </a:prstGeom>
            <a:solidFill>
              <a:srgbClr val="B7CF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256199" y="184187"/>
              <a:ext cx="67377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 smtClean="0">
                  <a:solidFill>
                    <a:srgbClr val="64818D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03</a:t>
              </a:r>
              <a:endParaRPr lang="ko-KR" altLang="en-US" sz="2800" dirty="0">
                <a:solidFill>
                  <a:srgbClr val="64818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890024" y="240432"/>
              <a:ext cx="269453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 smtClean="0">
                  <a:solidFill>
                    <a:srgbClr val="64818D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제품 소개</a:t>
              </a:r>
              <a:endParaRPr lang="ko-KR" altLang="en-US" sz="2000" dirty="0">
                <a:solidFill>
                  <a:srgbClr val="64818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sp>
          <p:nvSpPr>
            <p:cNvPr id="69" name="직사각형 68"/>
            <p:cNvSpPr/>
            <p:nvPr/>
          </p:nvSpPr>
          <p:spPr>
            <a:xfrm>
              <a:off x="844305" y="291973"/>
              <a:ext cx="45719" cy="307648"/>
            </a:xfrm>
            <a:prstGeom prst="rect">
              <a:avLst/>
            </a:prstGeom>
            <a:solidFill>
              <a:srgbClr val="6481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220903" y="963503"/>
            <a:ext cx="1763540" cy="400110"/>
            <a:chOff x="220903" y="963503"/>
            <a:chExt cx="1647428" cy="400110"/>
          </a:xfrm>
        </p:grpSpPr>
        <p:sp>
          <p:nvSpPr>
            <p:cNvPr id="71" name="TextBox 70"/>
            <p:cNvSpPr txBox="1"/>
            <p:nvPr/>
          </p:nvSpPr>
          <p:spPr>
            <a:xfrm>
              <a:off x="220903" y="963503"/>
              <a:ext cx="164742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 err="1" smtClean="0"/>
                <a:t>인출부</a:t>
              </a:r>
              <a:r>
                <a:rPr lang="ko-KR" altLang="en-US" sz="2000" dirty="0" smtClean="0"/>
                <a:t> 설계</a:t>
              </a:r>
              <a:endParaRPr lang="ko-KR" altLang="en-US" sz="2000" dirty="0"/>
            </a:p>
          </p:txBody>
        </p:sp>
        <p:sp>
          <p:nvSpPr>
            <p:cNvPr id="72" name="모서리가 둥근 직사각형 71"/>
            <p:cNvSpPr/>
            <p:nvPr/>
          </p:nvSpPr>
          <p:spPr>
            <a:xfrm>
              <a:off x="268203" y="963503"/>
              <a:ext cx="1473048" cy="400110"/>
            </a:xfrm>
            <a:prstGeom prst="round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884867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순서도: 처리 62"/>
          <p:cNvSpPr/>
          <p:nvPr/>
        </p:nvSpPr>
        <p:spPr>
          <a:xfrm>
            <a:off x="3300413" y="919264"/>
            <a:ext cx="5986462" cy="5752999"/>
          </a:xfrm>
          <a:prstGeom prst="flowChartProcess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/>
          <p:cNvSpPr txBox="1"/>
          <p:nvPr/>
        </p:nvSpPr>
        <p:spPr>
          <a:xfrm>
            <a:off x="79389" y="919264"/>
            <a:ext cx="2031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ea"/>
              <a:buAutoNum type="circleNumDbPlain" startAt="4"/>
            </a:pPr>
            <a:r>
              <a:rPr lang="ko-KR" altLang="en-US" dirty="0" smtClean="0"/>
              <a:t>시스템도</a:t>
            </a:r>
            <a:endParaRPr lang="ko-KR" altLang="en-US" dirty="0"/>
          </a:p>
        </p:txBody>
      </p:sp>
      <p:grpSp>
        <p:nvGrpSpPr>
          <p:cNvPr id="8" name="그룹 7"/>
          <p:cNvGrpSpPr/>
          <p:nvPr/>
        </p:nvGrpSpPr>
        <p:grpSpPr>
          <a:xfrm>
            <a:off x="0" y="0"/>
            <a:ext cx="12191999" cy="794489"/>
            <a:chOff x="0" y="0"/>
            <a:chExt cx="12191999" cy="794489"/>
          </a:xfrm>
        </p:grpSpPr>
        <p:sp>
          <p:nvSpPr>
            <p:cNvPr id="9" name="직사각형 8"/>
            <p:cNvSpPr/>
            <p:nvPr/>
          </p:nvSpPr>
          <p:spPr>
            <a:xfrm>
              <a:off x="0" y="0"/>
              <a:ext cx="12191999" cy="794489"/>
            </a:xfrm>
            <a:prstGeom prst="rect">
              <a:avLst/>
            </a:prstGeom>
            <a:solidFill>
              <a:srgbClr val="B7CF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56199" y="184187"/>
              <a:ext cx="67377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 smtClean="0">
                  <a:solidFill>
                    <a:srgbClr val="64818D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03</a:t>
              </a:r>
              <a:endParaRPr lang="ko-KR" altLang="en-US" sz="2800" dirty="0">
                <a:solidFill>
                  <a:srgbClr val="64818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890024" y="240432"/>
              <a:ext cx="269453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 smtClean="0">
                  <a:solidFill>
                    <a:srgbClr val="64818D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제품 소개</a:t>
              </a:r>
              <a:endParaRPr lang="ko-KR" altLang="en-US" sz="2000" dirty="0">
                <a:solidFill>
                  <a:srgbClr val="64818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844305" y="291973"/>
              <a:ext cx="45719" cy="307648"/>
            </a:xfrm>
            <a:prstGeom prst="rect">
              <a:avLst/>
            </a:prstGeom>
            <a:solidFill>
              <a:srgbClr val="6481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2" name="그룹 61"/>
          <p:cNvGrpSpPr/>
          <p:nvPr/>
        </p:nvGrpSpPr>
        <p:grpSpPr>
          <a:xfrm>
            <a:off x="4145826" y="1030664"/>
            <a:ext cx="4726712" cy="5341561"/>
            <a:chOff x="4145826" y="1030664"/>
            <a:chExt cx="2826474" cy="6085268"/>
          </a:xfrm>
        </p:grpSpPr>
        <p:sp>
          <p:nvSpPr>
            <p:cNvPr id="7" name="순서도: 수행의 시작/종료 6"/>
            <p:cNvSpPr/>
            <p:nvPr/>
          </p:nvSpPr>
          <p:spPr>
            <a:xfrm>
              <a:off x="4454435" y="1030664"/>
              <a:ext cx="1291046" cy="515864"/>
            </a:xfrm>
            <a:prstGeom prst="flowChartTerminator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837612" y="1142932"/>
              <a:ext cx="570411" cy="3506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 smtClean="0"/>
                <a:t>시작</a:t>
              </a:r>
              <a:endParaRPr lang="ko-KR" altLang="en-US" sz="1400" dirty="0"/>
            </a:p>
          </p:txBody>
        </p:sp>
        <p:sp>
          <p:nvSpPr>
            <p:cNvPr id="16" name="순서도: 판단 15"/>
            <p:cNvSpPr/>
            <p:nvPr/>
          </p:nvSpPr>
          <p:spPr>
            <a:xfrm>
              <a:off x="4145826" y="3100862"/>
              <a:ext cx="1867988" cy="953589"/>
            </a:xfrm>
            <a:prstGeom prst="flowChartDecision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514307" y="3304898"/>
              <a:ext cx="1171302" cy="5960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 smtClean="0"/>
                <a:t>동전을 더 넣을 </a:t>
              </a:r>
              <a:endParaRPr lang="en-US" altLang="ko-KR" sz="1400" dirty="0" smtClean="0"/>
            </a:p>
            <a:p>
              <a:pPr algn="ctr"/>
              <a:r>
                <a:rPr lang="ko-KR" altLang="en-US" sz="1400" dirty="0" smtClean="0"/>
                <a:t>것인가</a:t>
              </a:r>
              <a:r>
                <a:rPr lang="en-US" altLang="ko-KR" sz="1400" dirty="0" smtClean="0"/>
                <a:t>?</a:t>
              </a:r>
              <a:endParaRPr lang="ko-KR" altLang="en-US" sz="1400" dirty="0"/>
            </a:p>
          </p:txBody>
        </p:sp>
        <p:cxnSp>
          <p:nvCxnSpPr>
            <p:cNvPr id="19" name="직선 화살표 연결선 18"/>
            <p:cNvCxnSpPr>
              <a:stCxn id="7" idx="2"/>
            </p:cNvCxnSpPr>
            <p:nvPr/>
          </p:nvCxnSpPr>
          <p:spPr>
            <a:xfrm flipH="1">
              <a:off x="5079820" y="1546528"/>
              <a:ext cx="0" cy="46564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화살표 연결선 20"/>
            <p:cNvCxnSpPr>
              <a:stCxn id="49" idx="2"/>
              <a:endCxn id="16" idx="0"/>
            </p:cNvCxnSpPr>
            <p:nvPr/>
          </p:nvCxnSpPr>
          <p:spPr>
            <a:xfrm flipH="1">
              <a:off x="5079820" y="2626536"/>
              <a:ext cx="0" cy="47432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/>
            <p:cNvCxnSpPr>
              <a:stCxn id="16" idx="3"/>
            </p:cNvCxnSpPr>
            <p:nvPr/>
          </p:nvCxnSpPr>
          <p:spPr>
            <a:xfrm>
              <a:off x="6013814" y="3577657"/>
              <a:ext cx="95848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/>
            <p:cNvCxnSpPr/>
            <p:nvPr/>
          </p:nvCxnSpPr>
          <p:spPr>
            <a:xfrm flipV="1">
              <a:off x="6972300" y="1743075"/>
              <a:ext cx="0" cy="183458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화살표 연결선 27"/>
            <p:cNvCxnSpPr/>
            <p:nvPr/>
          </p:nvCxnSpPr>
          <p:spPr>
            <a:xfrm flipH="1">
              <a:off x="5079820" y="1743075"/>
              <a:ext cx="1892480" cy="1116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/>
            <p:cNvSpPr txBox="1"/>
            <p:nvPr/>
          </p:nvSpPr>
          <p:spPr>
            <a:xfrm>
              <a:off x="6265819" y="3269880"/>
              <a:ext cx="5143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smtClean="0"/>
                <a:t>예</a:t>
              </a:r>
              <a:endParaRPr lang="ko-KR" altLang="en-US" sz="1400" dirty="0"/>
            </a:p>
          </p:txBody>
        </p:sp>
        <p:grpSp>
          <p:nvGrpSpPr>
            <p:cNvPr id="39" name="그룹 38"/>
            <p:cNvGrpSpPr/>
            <p:nvPr/>
          </p:nvGrpSpPr>
          <p:grpSpPr>
            <a:xfrm>
              <a:off x="4229032" y="4531246"/>
              <a:ext cx="1839140" cy="614362"/>
              <a:chOff x="4229032" y="4531246"/>
              <a:chExt cx="1839140" cy="614362"/>
            </a:xfrm>
          </p:grpSpPr>
          <p:sp>
            <p:nvSpPr>
              <p:cNvPr id="30" name="순서도: 처리 29"/>
              <p:cNvSpPr/>
              <p:nvPr/>
            </p:nvSpPr>
            <p:spPr>
              <a:xfrm>
                <a:off x="4229032" y="4531246"/>
                <a:ext cx="1741851" cy="614362"/>
              </a:xfrm>
              <a:prstGeom prst="flowChartProcess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4229032" y="4713769"/>
                <a:ext cx="1839140" cy="3506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400" dirty="0" smtClean="0"/>
                  <a:t>환전 버튼을 누른다</a:t>
                </a:r>
                <a:endParaRPr lang="ko-KR" altLang="en-US" sz="1400" dirty="0"/>
              </a:p>
            </p:txBody>
          </p:sp>
        </p:grpSp>
        <p:cxnSp>
          <p:nvCxnSpPr>
            <p:cNvPr id="35" name="직선 화살표 연결선 34"/>
            <p:cNvCxnSpPr>
              <a:stCxn id="16" idx="2"/>
              <a:endCxn id="30" idx="0"/>
            </p:cNvCxnSpPr>
            <p:nvPr/>
          </p:nvCxnSpPr>
          <p:spPr>
            <a:xfrm>
              <a:off x="5079820" y="4054451"/>
              <a:ext cx="0" cy="47679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>
              <a:off x="5096009" y="4099407"/>
              <a:ext cx="87487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smtClean="0"/>
                <a:t>아니오</a:t>
              </a:r>
              <a:endParaRPr lang="ko-KR" altLang="en-US" sz="1400" dirty="0"/>
            </a:p>
          </p:txBody>
        </p:sp>
        <p:grpSp>
          <p:nvGrpSpPr>
            <p:cNvPr id="48" name="그룹 47"/>
            <p:cNvGrpSpPr/>
            <p:nvPr/>
          </p:nvGrpSpPr>
          <p:grpSpPr>
            <a:xfrm>
              <a:off x="4229032" y="2012174"/>
              <a:ext cx="1839140" cy="614362"/>
              <a:chOff x="4229032" y="4531246"/>
              <a:chExt cx="1839140" cy="614362"/>
            </a:xfrm>
          </p:grpSpPr>
          <p:sp>
            <p:nvSpPr>
              <p:cNvPr id="49" name="순서도: 처리 48"/>
              <p:cNvSpPr/>
              <p:nvPr/>
            </p:nvSpPr>
            <p:spPr>
              <a:xfrm>
                <a:off x="4229032" y="4531246"/>
                <a:ext cx="1741851" cy="614362"/>
              </a:xfrm>
              <a:prstGeom prst="flowChartProcess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0" name="TextBox 49"/>
              <p:cNvSpPr txBox="1"/>
              <p:nvPr/>
            </p:nvSpPr>
            <p:spPr>
              <a:xfrm>
                <a:off x="4229032" y="4713769"/>
                <a:ext cx="183914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400" dirty="0" smtClean="0"/>
                  <a:t>엔화 동전 투입</a:t>
                </a:r>
                <a:endParaRPr lang="ko-KR" altLang="en-US" sz="1400" dirty="0"/>
              </a:p>
            </p:txBody>
          </p:sp>
        </p:grpSp>
        <p:cxnSp>
          <p:nvCxnSpPr>
            <p:cNvPr id="53" name="직선 화살표 연결선 52"/>
            <p:cNvCxnSpPr/>
            <p:nvPr/>
          </p:nvCxnSpPr>
          <p:spPr>
            <a:xfrm flipH="1">
              <a:off x="5069341" y="5162260"/>
              <a:ext cx="3949" cy="36936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4" name="그룹 53"/>
            <p:cNvGrpSpPr/>
            <p:nvPr/>
          </p:nvGrpSpPr>
          <p:grpSpPr>
            <a:xfrm>
              <a:off x="4229032" y="5521541"/>
              <a:ext cx="1839140" cy="614362"/>
              <a:chOff x="4229032" y="4531246"/>
              <a:chExt cx="1839140" cy="614362"/>
            </a:xfrm>
          </p:grpSpPr>
          <p:sp>
            <p:nvSpPr>
              <p:cNvPr id="55" name="순서도: 처리 54"/>
              <p:cNvSpPr/>
              <p:nvPr/>
            </p:nvSpPr>
            <p:spPr>
              <a:xfrm>
                <a:off x="4229032" y="4531246"/>
                <a:ext cx="1741851" cy="614362"/>
              </a:xfrm>
              <a:prstGeom prst="flowChartProcess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6" name="TextBox 55"/>
              <p:cNvSpPr txBox="1"/>
              <p:nvPr/>
            </p:nvSpPr>
            <p:spPr>
              <a:xfrm>
                <a:off x="4229032" y="4713769"/>
                <a:ext cx="183914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400" dirty="0" smtClean="0"/>
                  <a:t>원화 동전 반환</a:t>
                </a:r>
                <a:endParaRPr lang="ko-KR" altLang="en-US" sz="1400" dirty="0"/>
              </a:p>
            </p:txBody>
          </p:sp>
        </p:grpSp>
        <p:sp>
          <p:nvSpPr>
            <p:cNvPr id="58" name="순서도: 수행의 시작/종료 57"/>
            <p:cNvSpPr/>
            <p:nvPr/>
          </p:nvSpPr>
          <p:spPr>
            <a:xfrm>
              <a:off x="4450486" y="6600068"/>
              <a:ext cx="1291046" cy="515864"/>
            </a:xfrm>
            <a:prstGeom prst="flowChartTerminator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4833663" y="6712336"/>
              <a:ext cx="570411" cy="3506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/>
                <a:t>끝</a:t>
              </a:r>
            </a:p>
          </p:txBody>
        </p:sp>
        <p:cxnSp>
          <p:nvCxnSpPr>
            <p:cNvPr id="61" name="직선 화살표 연결선 60"/>
            <p:cNvCxnSpPr>
              <a:stCxn id="55" idx="2"/>
              <a:endCxn id="58" idx="0"/>
            </p:cNvCxnSpPr>
            <p:nvPr/>
          </p:nvCxnSpPr>
          <p:spPr>
            <a:xfrm flipH="1">
              <a:off x="5096009" y="6135903"/>
              <a:ext cx="3949" cy="46416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56313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/>
          <p:cNvSpPr txBox="1"/>
          <p:nvPr/>
        </p:nvSpPr>
        <p:spPr>
          <a:xfrm>
            <a:off x="79389" y="919264"/>
            <a:ext cx="2031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ea"/>
              <a:buAutoNum type="circleNumDbPlain" startAt="5"/>
            </a:pPr>
            <a:r>
              <a:rPr lang="ko-KR" altLang="en-US" dirty="0" smtClean="0"/>
              <a:t>시연 방식</a:t>
            </a:r>
            <a:endParaRPr lang="ko-KR" altLang="en-US" dirty="0"/>
          </a:p>
        </p:txBody>
      </p:sp>
      <p:grpSp>
        <p:nvGrpSpPr>
          <p:cNvPr id="20" name="그룹 19"/>
          <p:cNvGrpSpPr/>
          <p:nvPr/>
        </p:nvGrpSpPr>
        <p:grpSpPr>
          <a:xfrm>
            <a:off x="0" y="0"/>
            <a:ext cx="12191999" cy="794489"/>
            <a:chOff x="0" y="0"/>
            <a:chExt cx="12191999" cy="794489"/>
          </a:xfrm>
        </p:grpSpPr>
        <p:sp>
          <p:nvSpPr>
            <p:cNvPr id="21" name="직사각형 20"/>
            <p:cNvSpPr/>
            <p:nvPr/>
          </p:nvSpPr>
          <p:spPr>
            <a:xfrm>
              <a:off x="0" y="0"/>
              <a:ext cx="12191999" cy="794489"/>
            </a:xfrm>
            <a:prstGeom prst="rect">
              <a:avLst/>
            </a:prstGeom>
            <a:solidFill>
              <a:srgbClr val="B7CF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56199" y="184187"/>
              <a:ext cx="67377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 smtClean="0">
                  <a:solidFill>
                    <a:srgbClr val="64818D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03</a:t>
              </a:r>
              <a:endParaRPr lang="ko-KR" altLang="en-US" sz="2800" dirty="0">
                <a:solidFill>
                  <a:srgbClr val="64818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890024" y="240432"/>
              <a:ext cx="269453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 smtClean="0">
                  <a:solidFill>
                    <a:srgbClr val="64818D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제품 소개</a:t>
              </a:r>
              <a:endParaRPr lang="ko-KR" altLang="en-US" sz="2000" dirty="0">
                <a:solidFill>
                  <a:srgbClr val="64818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844305" y="291973"/>
              <a:ext cx="45719" cy="307648"/>
            </a:xfrm>
            <a:prstGeom prst="rect">
              <a:avLst/>
            </a:prstGeom>
            <a:solidFill>
              <a:srgbClr val="6481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1279375" y="1700212"/>
            <a:ext cx="10129838" cy="4486276"/>
            <a:chOff x="1279375" y="1985962"/>
            <a:chExt cx="10129838" cy="4486276"/>
          </a:xfrm>
        </p:grpSpPr>
        <p:sp>
          <p:nvSpPr>
            <p:cNvPr id="2" name="TextBox 1"/>
            <p:cNvSpPr txBox="1"/>
            <p:nvPr/>
          </p:nvSpPr>
          <p:spPr>
            <a:xfrm>
              <a:off x="1515763" y="2143126"/>
              <a:ext cx="9657063" cy="3785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+mj-lt"/>
                <a:buAutoNum type="arabicPeriod"/>
              </a:pPr>
              <a:r>
                <a:rPr lang="ko-KR" altLang="en-US" sz="2400" dirty="0" smtClean="0">
                  <a:latin typeface="휴먼엑스포" panose="02030504000101010101" pitchFamily="18" charset="-127"/>
                  <a:ea typeface="휴먼엑스포" panose="02030504000101010101" pitchFamily="18" charset="-127"/>
                </a:rPr>
                <a:t>실시간 환율이 반영되는지 </a:t>
              </a:r>
              <a:r>
                <a:rPr lang="en-US" altLang="ko-KR" sz="2400" dirty="0" err="1" smtClean="0">
                  <a:latin typeface="휴먼엑스포" panose="02030504000101010101" pitchFamily="18" charset="-127"/>
                  <a:ea typeface="휴먼엑스포" panose="02030504000101010101" pitchFamily="18" charset="-127"/>
                </a:rPr>
                <a:t>lcd</a:t>
              </a:r>
              <a:r>
                <a:rPr lang="en-US" altLang="ko-KR" sz="2400" dirty="0" smtClean="0">
                  <a:latin typeface="휴먼엑스포" panose="02030504000101010101" pitchFamily="18" charset="-127"/>
                  <a:ea typeface="휴먼엑스포" panose="02030504000101010101" pitchFamily="18" charset="-127"/>
                </a:rPr>
                <a:t> </a:t>
              </a:r>
              <a:r>
                <a:rPr lang="ko-KR" altLang="en-US" sz="2400" dirty="0" smtClean="0">
                  <a:latin typeface="휴먼엑스포" panose="02030504000101010101" pitchFamily="18" charset="-127"/>
                  <a:ea typeface="휴먼엑스포" panose="02030504000101010101" pitchFamily="18" charset="-127"/>
                </a:rPr>
                <a:t>디스플레이를 통해 확인</a:t>
              </a:r>
              <a:r>
                <a:rPr lang="en-US" altLang="ko-KR" sz="2400" dirty="0" smtClean="0">
                  <a:latin typeface="휴먼엑스포" panose="02030504000101010101" pitchFamily="18" charset="-127"/>
                  <a:ea typeface="휴먼엑스포" panose="02030504000101010101" pitchFamily="18" charset="-127"/>
                </a:rPr>
                <a:t>.</a:t>
              </a:r>
            </a:p>
            <a:p>
              <a:pPr marL="342900" indent="-342900">
                <a:buFont typeface="+mj-lt"/>
                <a:buAutoNum type="arabicPeriod"/>
              </a:pPr>
              <a:endParaRPr lang="en-US" altLang="ko-KR" sz="2400" dirty="0" smtClean="0">
                <a:latin typeface="휴먼엑스포" panose="02030504000101010101" pitchFamily="18" charset="-127"/>
                <a:ea typeface="휴먼엑스포" panose="02030504000101010101" pitchFamily="18" charset="-127"/>
              </a:endParaRPr>
            </a:p>
            <a:p>
              <a:pPr marL="342900" indent="-342900">
                <a:buFont typeface="+mj-lt"/>
                <a:buAutoNum type="arabicPeriod"/>
              </a:pPr>
              <a:endParaRPr lang="en-US" altLang="ko-KR" sz="2400" dirty="0">
                <a:latin typeface="휴먼엑스포" panose="02030504000101010101" pitchFamily="18" charset="-127"/>
                <a:ea typeface="휴먼엑스포" panose="02030504000101010101" pitchFamily="18" charset="-127"/>
              </a:endParaRPr>
            </a:p>
            <a:p>
              <a:pPr marL="342900" indent="-342900">
                <a:buFont typeface="+mj-lt"/>
                <a:buAutoNum type="arabicPeriod"/>
              </a:pPr>
              <a:r>
                <a:rPr lang="ko-KR" altLang="en-US" sz="2400" dirty="0" smtClean="0">
                  <a:latin typeface="휴먼엑스포" panose="02030504000101010101" pitchFamily="18" charset="-127"/>
                  <a:ea typeface="휴먼엑스포" panose="02030504000101010101" pitchFamily="18" charset="-127"/>
                </a:rPr>
                <a:t>임의의 금액의 동전을 투입구에 투입</a:t>
              </a:r>
              <a:r>
                <a:rPr lang="en-US" altLang="ko-KR" sz="2400" dirty="0" smtClean="0">
                  <a:latin typeface="휴먼엑스포" panose="02030504000101010101" pitchFamily="18" charset="-127"/>
                  <a:ea typeface="휴먼엑스포" panose="02030504000101010101" pitchFamily="18" charset="-127"/>
                </a:rPr>
                <a:t>.</a:t>
              </a:r>
            </a:p>
            <a:p>
              <a:pPr marL="342900" indent="-342900">
                <a:buFont typeface="+mj-lt"/>
                <a:buAutoNum type="arabicPeriod"/>
              </a:pPr>
              <a:endParaRPr lang="en-US" altLang="ko-KR" sz="2400" dirty="0" smtClean="0">
                <a:latin typeface="휴먼엑스포" panose="02030504000101010101" pitchFamily="18" charset="-127"/>
                <a:ea typeface="휴먼엑스포" panose="02030504000101010101" pitchFamily="18" charset="-127"/>
              </a:endParaRPr>
            </a:p>
            <a:p>
              <a:pPr marL="342900" indent="-342900">
                <a:buFont typeface="+mj-lt"/>
                <a:buAutoNum type="arabicPeriod"/>
              </a:pPr>
              <a:endParaRPr lang="en-US" altLang="ko-KR" sz="2400" dirty="0">
                <a:latin typeface="휴먼엑스포" panose="02030504000101010101" pitchFamily="18" charset="-127"/>
                <a:ea typeface="휴먼엑스포" panose="02030504000101010101" pitchFamily="18" charset="-127"/>
              </a:endParaRPr>
            </a:p>
            <a:p>
              <a:pPr marL="342900" indent="-342900">
                <a:buFont typeface="+mj-lt"/>
                <a:buAutoNum type="arabicPeriod"/>
              </a:pPr>
              <a:r>
                <a:rPr lang="ko-KR" altLang="en-US" sz="2400" dirty="0" smtClean="0">
                  <a:latin typeface="휴먼엑스포" panose="02030504000101010101" pitchFamily="18" charset="-127"/>
                  <a:ea typeface="휴먼엑스포" panose="02030504000101010101" pitchFamily="18" charset="-127"/>
                </a:rPr>
                <a:t>반환되어 나온 금액을 투입한 금액과 환율을 고려한 값과 비교</a:t>
              </a:r>
              <a:r>
                <a:rPr lang="en-US" altLang="ko-KR" sz="2400" dirty="0" smtClean="0">
                  <a:latin typeface="휴먼엑스포" panose="02030504000101010101" pitchFamily="18" charset="-127"/>
                  <a:ea typeface="휴먼엑스포" panose="02030504000101010101" pitchFamily="18" charset="-127"/>
                </a:rPr>
                <a:t>.</a:t>
              </a:r>
            </a:p>
            <a:p>
              <a:pPr marL="342900" indent="-342900">
                <a:buFont typeface="+mj-lt"/>
                <a:buAutoNum type="arabicPeriod"/>
              </a:pPr>
              <a:endParaRPr lang="en-US" altLang="ko-KR" sz="2400" dirty="0" smtClean="0">
                <a:latin typeface="휴먼엑스포" panose="02030504000101010101" pitchFamily="18" charset="-127"/>
                <a:ea typeface="휴먼엑스포" panose="02030504000101010101" pitchFamily="18" charset="-127"/>
              </a:endParaRPr>
            </a:p>
            <a:p>
              <a:pPr marL="342900" indent="-342900">
                <a:buFont typeface="+mj-lt"/>
                <a:buAutoNum type="arabicPeriod"/>
              </a:pPr>
              <a:endParaRPr lang="en-US" altLang="ko-KR" sz="2400" dirty="0">
                <a:latin typeface="휴먼엑스포" panose="02030504000101010101" pitchFamily="18" charset="-127"/>
                <a:ea typeface="휴먼엑스포" panose="02030504000101010101" pitchFamily="18" charset="-127"/>
              </a:endParaRPr>
            </a:p>
            <a:p>
              <a:pPr marL="342900" indent="-342900">
                <a:buFont typeface="+mj-lt"/>
                <a:buAutoNum type="arabicPeriod"/>
              </a:pPr>
              <a:r>
                <a:rPr lang="en-US" altLang="ko-KR" sz="2400" dirty="0" smtClean="0">
                  <a:latin typeface="휴먼엑스포" panose="02030504000101010101" pitchFamily="18" charset="-127"/>
                  <a:ea typeface="휴먼엑스포" panose="02030504000101010101" pitchFamily="18" charset="-127"/>
                </a:rPr>
                <a:t>2-3</a:t>
              </a:r>
              <a:r>
                <a:rPr lang="ko-KR" altLang="en-US" sz="2400" dirty="0" smtClean="0">
                  <a:latin typeface="휴먼엑스포" panose="02030504000101010101" pitchFamily="18" charset="-127"/>
                  <a:ea typeface="휴먼엑스포" panose="02030504000101010101" pitchFamily="18" charset="-127"/>
                </a:rPr>
                <a:t> 과정을 금액을 다르게 하여 반복한다</a:t>
              </a:r>
              <a:r>
                <a:rPr lang="en-US" altLang="ko-KR" sz="2400" dirty="0" smtClean="0">
                  <a:latin typeface="휴먼엑스포" panose="02030504000101010101" pitchFamily="18" charset="-127"/>
                  <a:ea typeface="휴먼엑스포" panose="02030504000101010101" pitchFamily="18" charset="-127"/>
                </a:rPr>
                <a:t>.</a:t>
              </a:r>
              <a:r>
                <a:rPr lang="ko-KR" altLang="en-US" sz="2400" dirty="0" smtClean="0">
                  <a:latin typeface="휴먼엑스포" panose="02030504000101010101" pitchFamily="18" charset="-127"/>
                  <a:ea typeface="휴먼엑스포" panose="02030504000101010101" pitchFamily="18" charset="-127"/>
                </a:rPr>
                <a:t> </a:t>
              </a:r>
              <a:endParaRPr lang="ko-KR" altLang="en-US" sz="2400" dirty="0">
                <a:latin typeface="휴먼엑스포" panose="02030504000101010101" pitchFamily="18" charset="-127"/>
                <a:ea typeface="휴먼엑스포" panose="02030504000101010101" pitchFamily="18" charset="-127"/>
              </a:endParaRPr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1279375" y="1985962"/>
              <a:ext cx="10129838" cy="4486276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783401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/>
          <p:cNvSpPr txBox="1"/>
          <p:nvPr/>
        </p:nvSpPr>
        <p:spPr>
          <a:xfrm>
            <a:off x="79389" y="919264"/>
            <a:ext cx="3082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ea"/>
              <a:buAutoNum type="circleNumDbPlain" startAt="6"/>
            </a:pPr>
            <a:r>
              <a:rPr lang="ko-KR" altLang="en-US" dirty="0" smtClean="0"/>
              <a:t>현실적 제한 요소 분석</a:t>
            </a:r>
            <a:endParaRPr lang="ko-KR" altLang="en-US" dirty="0"/>
          </a:p>
        </p:txBody>
      </p:sp>
      <p:grpSp>
        <p:nvGrpSpPr>
          <p:cNvPr id="8" name="그룹 7"/>
          <p:cNvGrpSpPr/>
          <p:nvPr/>
        </p:nvGrpSpPr>
        <p:grpSpPr>
          <a:xfrm>
            <a:off x="0" y="0"/>
            <a:ext cx="12191999" cy="794489"/>
            <a:chOff x="0" y="0"/>
            <a:chExt cx="12191999" cy="794489"/>
          </a:xfrm>
        </p:grpSpPr>
        <p:sp>
          <p:nvSpPr>
            <p:cNvPr id="9" name="직사각형 8"/>
            <p:cNvSpPr/>
            <p:nvPr/>
          </p:nvSpPr>
          <p:spPr>
            <a:xfrm>
              <a:off x="0" y="0"/>
              <a:ext cx="12191999" cy="794489"/>
            </a:xfrm>
            <a:prstGeom prst="rect">
              <a:avLst/>
            </a:prstGeom>
            <a:solidFill>
              <a:srgbClr val="B7CF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56199" y="184187"/>
              <a:ext cx="67377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 smtClean="0">
                  <a:solidFill>
                    <a:srgbClr val="64818D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03</a:t>
              </a:r>
              <a:endParaRPr lang="ko-KR" altLang="en-US" sz="2800" dirty="0">
                <a:solidFill>
                  <a:srgbClr val="64818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890024" y="240432"/>
              <a:ext cx="269453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 smtClean="0">
                  <a:solidFill>
                    <a:srgbClr val="64818D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제품 소개</a:t>
              </a:r>
              <a:endParaRPr lang="ko-KR" altLang="en-US" sz="2000" dirty="0">
                <a:solidFill>
                  <a:srgbClr val="64818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844305" y="291973"/>
              <a:ext cx="45719" cy="307648"/>
            </a:xfrm>
            <a:prstGeom prst="rect">
              <a:avLst/>
            </a:prstGeom>
            <a:solidFill>
              <a:srgbClr val="6481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352697" y="1513505"/>
            <a:ext cx="411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원가 및 경제성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40228" y="2161783"/>
            <a:ext cx="1071154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lvl="1" indent="-457200">
              <a:buFont typeface="Wingdings" panose="05000000000000000000" pitchFamily="2" charset="2"/>
              <a:buChar char="v"/>
            </a:pPr>
            <a:r>
              <a:rPr lang="ko-KR" altLang="en-US" dirty="0"/>
              <a:t>아두이노는 저전력</a:t>
            </a:r>
            <a:r>
              <a:rPr lang="en-US" altLang="ko-KR" dirty="0"/>
              <a:t> </a:t>
            </a:r>
            <a:r>
              <a:rPr lang="ko-KR" altLang="en-US" dirty="0" smtClean="0"/>
              <a:t>소모</a:t>
            </a:r>
            <a:r>
              <a:rPr lang="en-US" altLang="ko-KR" dirty="0" smtClean="0"/>
              <a:t>(</a:t>
            </a:r>
            <a:r>
              <a:rPr lang="en-US" altLang="ko-KR" dirty="0"/>
              <a:t>24</a:t>
            </a:r>
            <a:r>
              <a:rPr lang="ko-KR" altLang="en-US" dirty="0"/>
              <a:t>시간 </a:t>
            </a:r>
            <a:r>
              <a:rPr lang="en-US" altLang="ko-KR" dirty="0"/>
              <a:t>30</a:t>
            </a:r>
            <a:r>
              <a:rPr lang="ko-KR" altLang="en-US" dirty="0"/>
              <a:t>일 가정했을 시 </a:t>
            </a:r>
            <a:r>
              <a:rPr lang="en-US" altLang="ko-KR" dirty="0"/>
              <a:t>965Wh</a:t>
            </a:r>
            <a:r>
              <a:rPr lang="en-US" altLang="ko-KR" dirty="0" smtClean="0"/>
              <a:t>)</a:t>
            </a:r>
            <a:r>
              <a:rPr lang="en-US" altLang="ko-KR" dirty="0">
                <a:solidFill>
                  <a:srgbClr val="FF0000"/>
                </a:solidFill>
              </a:rPr>
              <a:t> [1]</a:t>
            </a:r>
            <a:r>
              <a:rPr lang="en-US" altLang="ko-KR" dirty="0"/>
              <a:t>.</a:t>
            </a:r>
            <a:endParaRPr lang="en-US" altLang="ko-KR" dirty="0">
              <a:solidFill>
                <a:srgbClr val="FF0000"/>
              </a:solidFill>
            </a:endParaRPr>
          </a:p>
          <a:p>
            <a:pPr lvl="2"/>
            <a:r>
              <a:rPr lang="en-US" altLang="ko-KR" dirty="0"/>
              <a:t>1.0kwh</a:t>
            </a:r>
            <a:r>
              <a:rPr lang="ko-KR" altLang="en-US" dirty="0"/>
              <a:t>의 전기요금이 </a:t>
            </a:r>
            <a:r>
              <a:rPr lang="en-US" altLang="ko-KR" dirty="0"/>
              <a:t>1,100</a:t>
            </a:r>
            <a:r>
              <a:rPr lang="ko-KR" altLang="en-US" dirty="0" smtClean="0"/>
              <a:t>원인 것을 </a:t>
            </a:r>
            <a:r>
              <a:rPr lang="ko-KR" altLang="en-US" dirty="0"/>
              <a:t>감안해보면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아두이노에</a:t>
            </a:r>
            <a:r>
              <a:rPr lang="ko-KR" altLang="en-US" dirty="0" smtClean="0"/>
              <a:t> </a:t>
            </a:r>
            <a:r>
              <a:rPr lang="ko-KR" altLang="en-US" dirty="0"/>
              <a:t>모터 </a:t>
            </a:r>
            <a:r>
              <a:rPr lang="ko-KR" altLang="en-US" dirty="0" smtClean="0"/>
              <a:t>등을 여러 개 </a:t>
            </a:r>
            <a:r>
              <a:rPr lang="ko-KR" altLang="en-US" dirty="0" smtClean="0"/>
              <a:t>연결해도 </a:t>
            </a:r>
            <a:r>
              <a:rPr lang="ko-KR" altLang="en-US" dirty="0" smtClean="0"/>
              <a:t>경소비전력은 낮음</a:t>
            </a:r>
            <a:r>
              <a:rPr lang="en-US" altLang="ko-KR" dirty="0" smtClean="0"/>
              <a:t>.</a:t>
            </a:r>
            <a:endParaRPr lang="en-US" altLang="ko-KR" dirty="0" smtClean="0"/>
          </a:p>
          <a:p>
            <a:pPr lvl="2"/>
            <a:endParaRPr lang="en-US" altLang="ko-KR" dirty="0"/>
          </a:p>
          <a:p>
            <a:pPr marL="800100" lvl="1" indent="-342900">
              <a:buFont typeface="Wingdings" panose="05000000000000000000" pitchFamily="2" charset="2"/>
              <a:buChar char="v"/>
            </a:pPr>
            <a:r>
              <a:rPr lang="ko-KR" altLang="en-US" dirty="0"/>
              <a:t>통상의 동전 분류는 자석 등을 이용하여 전류를 </a:t>
            </a:r>
            <a:r>
              <a:rPr lang="ko-KR" altLang="en-US" dirty="0" smtClean="0"/>
              <a:t>흘려 보내 </a:t>
            </a:r>
            <a:r>
              <a:rPr lang="ko-KR" altLang="en-US" dirty="0"/>
              <a:t>전기 </a:t>
            </a:r>
            <a:r>
              <a:rPr lang="ko-KR" altLang="en-US" dirty="0" err="1"/>
              <a:t>전도도에</a:t>
            </a:r>
            <a:r>
              <a:rPr lang="ko-KR" altLang="en-US" dirty="0"/>
              <a:t> 따라 분류함</a:t>
            </a:r>
            <a:r>
              <a:rPr lang="en-US" altLang="ko-KR" dirty="0"/>
              <a:t>. </a:t>
            </a:r>
            <a:r>
              <a:rPr lang="ko-KR" altLang="en-US" dirty="0"/>
              <a:t>하지만 설계한 제품은 동전을 단순 크기라는 아날로그적인 방식으로 분류하기 때문에 그에 따른 원가 절감 효과도 있음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sp>
        <p:nvSpPr>
          <p:cNvPr id="4" name="직사각형 3"/>
          <p:cNvSpPr/>
          <p:nvPr/>
        </p:nvSpPr>
        <p:spPr>
          <a:xfrm>
            <a:off x="929975" y="2007612"/>
            <a:ext cx="10748219" cy="2310271"/>
          </a:xfrm>
          <a:prstGeom prst="rect">
            <a:avLst/>
          </a:pr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52697" y="4734516"/>
            <a:ext cx="1347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mtClean="0"/>
              <a:t>환경성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909999" y="5331920"/>
            <a:ext cx="107482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lvl="1" indent="-457200">
              <a:buFont typeface="Wingdings" panose="05000000000000000000" pitchFamily="2" charset="2"/>
              <a:buChar char="v"/>
            </a:pPr>
            <a:r>
              <a:rPr lang="ko-KR" altLang="en-US" dirty="0" smtClean="0"/>
              <a:t>소형 모터를 사용하므로</a:t>
            </a:r>
            <a:r>
              <a:rPr lang="en-US" altLang="ko-KR" dirty="0" smtClean="0"/>
              <a:t> </a:t>
            </a:r>
            <a:r>
              <a:rPr lang="ko-KR" altLang="en-US" dirty="0" smtClean="0"/>
              <a:t>큰 소음은 </a:t>
            </a:r>
            <a:r>
              <a:rPr lang="ko-KR" altLang="en-US" dirty="0"/>
              <a:t>발생하지 않는다고 생각됨</a:t>
            </a:r>
            <a:r>
              <a:rPr lang="en-US" altLang="ko-KR" dirty="0" smtClean="0"/>
              <a:t>.</a:t>
            </a:r>
          </a:p>
          <a:p>
            <a:pPr marL="914400" lvl="1" indent="-457200">
              <a:buFont typeface="Wingdings" panose="05000000000000000000" pitchFamily="2" charset="2"/>
              <a:buChar char="v"/>
            </a:pPr>
            <a:endParaRPr lang="en-US" altLang="ko-KR" dirty="0"/>
          </a:p>
          <a:p>
            <a:pPr marL="914400" lvl="1" indent="-457200">
              <a:buFont typeface="Wingdings" panose="05000000000000000000" pitchFamily="2" charset="2"/>
              <a:buChar char="v"/>
            </a:pPr>
            <a:r>
              <a:rPr lang="ko-KR" altLang="en-US" dirty="0"/>
              <a:t>이외 </a:t>
            </a:r>
            <a:r>
              <a:rPr lang="ko-KR" altLang="en-US" dirty="0" err="1"/>
              <a:t>환경성을</a:t>
            </a:r>
            <a:r>
              <a:rPr lang="ko-KR" altLang="en-US" dirty="0"/>
              <a:t> 해칠 요소는 </a:t>
            </a:r>
            <a:r>
              <a:rPr lang="ko-KR" altLang="en-US" dirty="0" smtClean="0"/>
              <a:t>없어 보임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909999" y="5245107"/>
            <a:ext cx="10788170" cy="1314450"/>
          </a:xfrm>
          <a:prstGeom prst="rect">
            <a:avLst/>
          </a:pr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0848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0" y="0"/>
            <a:ext cx="12191999" cy="794489"/>
            <a:chOff x="0" y="0"/>
            <a:chExt cx="12191999" cy="794489"/>
          </a:xfrm>
        </p:grpSpPr>
        <p:sp>
          <p:nvSpPr>
            <p:cNvPr id="9" name="직사각형 8"/>
            <p:cNvSpPr/>
            <p:nvPr/>
          </p:nvSpPr>
          <p:spPr>
            <a:xfrm>
              <a:off x="0" y="0"/>
              <a:ext cx="12191999" cy="794489"/>
            </a:xfrm>
            <a:prstGeom prst="rect">
              <a:avLst/>
            </a:prstGeom>
            <a:solidFill>
              <a:srgbClr val="B7CF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56199" y="184187"/>
              <a:ext cx="67377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 smtClean="0">
                  <a:solidFill>
                    <a:srgbClr val="64818D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03</a:t>
              </a:r>
              <a:endParaRPr lang="ko-KR" altLang="en-US" sz="2800" dirty="0">
                <a:solidFill>
                  <a:srgbClr val="64818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890024" y="240432"/>
              <a:ext cx="269453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 smtClean="0">
                  <a:solidFill>
                    <a:srgbClr val="64818D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제품 소개</a:t>
              </a:r>
              <a:endParaRPr lang="ko-KR" altLang="en-US" sz="2000" dirty="0">
                <a:solidFill>
                  <a:srgbClr val="64818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844305" y="291973"/>
              <a:ext cx="45719" cy="307648"/>
            </a:xfrm>
            <a:prstGeom prst="rect">
              <a:avLst/>
            </a:prstGeom>
            <a:solidFill>
              <a:srgbClr val="6481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52697" y="1513505"/>
            <a:ext cx="411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사회성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740228" y="2161783"/>
            <a:ext cx="1071154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v"/>
            </a:pPr>
            <a:r>
              <a:rPr lang="ko-KR" altLang="en-US" dirty="0"/>
              <a:t>일본은 한국인이 최근 </a:t>
            </a:r>
            <a:r>
              <a:rPr lang="en-US" altLang="ko-KR" dirty="0"/>
              <a:t>3</a:t>
            </a:r>
            <a:r>
              <a:rPr lang="ko-KR" altLang="en-US" dirty="0"/>
              <a:t>년간 </a:t>
            </a:r>
            <a:r>
              <a:rPr lang="en-US" altLang="ko-KR" dirty="0"/>
              <a:t>2175</a:t>
            </a:r>
            <a:r>
              <a:rPr lang="ko-KR" altLang="en-US" dirty="0"/>
              <a:t>만명이 여행할 정도로 수요가 많은 국가임</a:t>
            </a:r>
            <a:r>
              <a:rPr lang="en-US" altLang="ko-KR" dirty="0" smtClean="0">
                <a:solidFill>
                  <a:srgbClr val="FF0000"/>
                </a:solidFill>
              </a:rPr>
              <a:t>[1]</a:t>
            </a:r>
            <a:r>
              <a:rPr lang="en-US" altLang="ko-KR" dirty="0" smtClean="0"/>
              <a:t>.</a:t>
            </a:r>
            <a:endParaRPr lang="en-US" altLang="ko-KR" dirty="0" smtClean="0"/>
          </a:p>
          <a:p>
            <a:pPr marL="800100" lvl="1" indent="-342900">
              <a:buFont typeface="Wingdings" panose="05000000000000000000" pitchFamily="2" charset="2"/>
              <a:buChar char="v"/>
            </a:pPr>
            <a:endParaRPr lang="en-US" altLang="ko-KR" dirty="0"/>
          </a:p>
          <a:p>
            <a:pPr marL="800100" lvl="1" indent="-342900">
              <a:buFont typeface="Wingdings" panose="05000000000000000000" pitchFamily="2" charset="2"/>
              <a:buChar char="v"/>
            </a:pPr>
            <a:r>
              <a:rPr lang="en-US" altLang="ko-KR" dirty="0" smtClean="0"/>
              <a:t>2021</a:t>
            </a:r>
            <a:r>
              <a:rPr lang="ko-KR" altLang="en-US" dirty="0" smtClean="0"/>
              <a:t>년 </a:t>
            </a:r>
            <a:r>
              <a:rPr lang="ko-KR" altLang="en-US" dirty="0"/>
              <a:t>도쿄올림픽을 생각해보면 수요는 더 늘어날 것으로 </a:t>
            </a:r>
            <a:r>
              <a:rPr lang="ko-KR" altLang="en-US" dirty="0" smtClean="0"/>
              <a:t>생각됨</a:t>
            </a:r>
            <a:r>
              <a:rPr lang="en-US" altLang="ko-KR" dirty="0" smtClean="0"/>
              <a:t>.</a:t>
            </a:r>
          </a:p>
          <a:p>
            <a:pPr lvl="1"/>
            <a:endParaRPr lang="en-US" altLang="ko-KR" dirty="0"/>
          </a:p>
          <a:p>
            <a:pPr marL="800100" lvl="1" indent="-342900">
              <a:buFont typeface="Wingdings" panose="05000000000000000000" pitchFamily="2" charset="2"/>
              <a:buChar char="v"/>
            </a:pPr>
            <a:r>
              <a:rPr lang="ko-KR" altLang="en-US" dirty="0"/>
              <a:t>게다가 일본은 동전 사용률이 높아</a:t>
            </a:r>
            <a:r>
              <a:rPr lang="en-US" altLang="ko-KR" dirty="0"/>
              <a:t>, </a:t>
            </a:r>
            <a:r>
              <a:rPr lang="ko-KR" altLang="en-US" dirty="0"/>
              <a:t>이 환전기의 필요성은 더욱 높아질 것임</a:t>
            </a:r>
            <a:r>
              <a:rPr lang="en-US" altLang="ko-KR" dirty="0"/>
              <a:t>.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1087192" y="2036188"/>
            <a:ext cx="10748219" cy="1821438"/>
          </a:xfrm>
          <a:prstGeom prst="rect">
            <a:avLst/>
          </a:pr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2467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" y="0"/>
            <a:ext cx="1786070" cy="6858000"/>
          </a:xfrm>
          <a:prstGeom prst="rect">
            <a:avLst/>
          </a:prstGeom>
          <a:solidFill>
            <a:srgbClr val="B7CF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022079" y="1956009"/>
            <a:ext cx="8815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solidFill>
                  <a:srgbClr val="64818D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04</a:t>
            </a:r>
            <a:endParaRPr lang="ko-KR" altLang="en-US" sz="3600" dirty="0">
              <a:solidFill>
                <a:srgbClr val="64818D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048781" y="1989703"/>
            <a:ext cx="34803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마무</a:t>
            </a:r>
            <a:r>
              <a:rPr lang="ko-KR" altLang="en-US" sz="36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리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2850014" y="2159045"/>
            <a:ext cx="45719" cy="307648"/>
          </a:xfrm>
          <a:prstGeom prst="rect">
            <a:avLst/>
          </a:prstGeom>
          <a:solidFill>
            <a:srgbClr val="6481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grpSp>
        <p:nvGrpSpPr>
          <p:cNvPr id="31" name="Group 4"/>
          <p:cNvGrpSpPr>
            <a:grpSpLocks noChangeAspect="1"/>
          </p:cNvGrpSpPr>
          <p:nvPr/>
        </p:nvGrpSpPr>
        <p:grpSpPr bwMode="auto">
          <a:xfrm rot="20629952">
            <a:off x="11440398" y="6232475"/>
            <a:ext cx="479425" cy="492125"/>
            <a:chOff x="1401" y="818"/>
            <a:chExt cx="302" cy="310"/>
          </a:xfrm>
          <a:solidFill>
            <a:srgbClr val="97B8BF"/>
          </a:solidFill>
        </p:grpSpPr>
        <p:sp>
          <p:nvSpPr>
            <p:cNvPr id="32" name="Freeform 6"/>
            <p:cNvSpPr>
              <a:spLocks/>
            </p:cNvSpPr>
            <p:nvPr/>
          </p:nvSpPr>
          <p:spPr bwMode="auto">
            <a:xfrm>
              <a:off x="1401" y="818"/>
              <a:ext cx="302" cy="170"/>
            </a:xfrm>
            <a:custGeom>
              <a:avLst/>
              <a:gdLst>
                <a:gd name="T0" fmla="*/ 1661 w 3322"/>
                <a:gd name="T1" fmla="*/ 0 h 1869"/>
                <a:gd name="T2" fmla="*/ 3322 w 3322"/>
                <a:gd name="T3" fmla="*/ 932 h 1869"/>
                <a:gd name="T4" fmla="*/ 1661 w 3322"/>
                <a:gd name="T5" fmla="*/ 1869 h 1869"/>
                <a:gd name="T6" fmla="*/ 0 w 3322"/>
                <a:gd name="T7" fmla="*/ 932 h 1869"/>
                <a:gd name="T8" fmla="*/ 1661 w 3322"/>
                <a:gd name="T9" fmla="*/ 0 h 18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22" h="1869">
                  <a:moveTo>
                    <a:pt x="1661" y="0"/>
                  </a:moveTo>
                  <a:lnTo>
                    <a:pt x="3322" y="932"/>
                  </a:lnTo>
                  <a:lnTo>
                    <a:pt x="1661" y="1869"/>
                  </a:lnTo>
                  <a:lnTo>
                    <a:pt x="0" y="932"/>
                  </a:lnTo>
                  <a:lnTo>
                    <a:pt x="1661" y="0"/>
                  </a:lnTo>
                  <a:close/>
                </a:path>
              </a:pathLst>
            </a:custGeom>
            <a:grpFill/>
            <a:ln w="0">
              <a:solidFill>
                <a:srgbClr val="97B8B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00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33" name="Freeform 7"/>
            <p:cNvSpPr>
              <a:spLocks/>
            </p:cNvSpPr>
            <p:nvPr/>
          </p:nvSpPr>
          <p:spPr bwMode="auto">
            <a:xfrm>
              <a:off x="1401" y="945"/>
              <a:ext cx="302" cy="113"/>
            </a:xfrm>
            <a:custGeom>
              <a:avLst/>
              <a:gdLst>
                <a:gd name="T0" fmla="*/ 541 w 3322"/>
                <a:gd name="T1" fmla="*/ 0 h 1241"/>
                <a:gd name="T2" fmla="*/ 1661 w 3322"/>
                <a:gd name="T3" fmla="*/ 632 h 1241"/>
                <a:gd name="T4" fmla="*/ 2781 w 3322"/>
                <a:gd name="T5" fmla="*/ 0 h 1241"/>
                <a:gd name="T6" fmla="*/ 3322 w 3322"/>
                <a:gd name="T7" fmla="*/ 303 h 1241"/>
                <a:gd name="T8" fmla="*/ 1661 w 3322"/>
                <a:gd name="T9" fmla="*/ 1241 h 1241"/>
                <a:gd name="T10" fmla="*/ 0 w 3322"/>
                <a:gd name="T11" fmla="*/ 303 h 1241"/>
                <a:gd name="T12" fmla="*/ 541 w 3322"/>
                <a:gd name="T13" fmla="*/ 0 h 1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22" h="1241">
                  <a:moveTo>
                    <a:pt x="541" y="0"/>
                  </a:moveTo>
                  <a:lnTo>
                    <a:pt x="1661" y="632"/>
                  </a:lnTo>
                  <a:lnTo>
                    <a:pt x="2781" y="0"/>
                  </a:lnTo>
                  <a:lnTo>
                    <a:pt x="3322" y="303"/>
                  </a:lnTo>
                  <a:lnTo>
                    <a:pt x="1661" y="1241"/>
                  </a:lnTo>
                  <a:lnTo>
                    <a:pt x="0" y="303"/>
                  </a:lnTo>
                  <a:lnTo>
                    <a:pt x="541" y="0"/>
                  </a:lnTo>
                  <a:close/>
                </a:path>
              </a:pathLst>
            </a:custGeom>
            <a:grpFill/>
            <a:ln w="0">
              <a:solidFill>
                <a:srgbClr val="97B8B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00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34" name="Freeform 8"/>
            <p:cNvSpPr>
              <a:spLocks/>
            </p:cNvSpPr>
            <p:nvPr/>
          </p:nvSpPr>
          <p:spPr bwMode="auto">
            <a:xfrm>
              <a:off x="1401" y="1015"/>
              <a:ext cx="302" cy="113"/>
            </a:xfrm>
            <a:custGeom>
              <a:avLst/>
              <a:gdLst>
                <a:gd name="T0" fmla="*/ 541 w 3322"/>
                <a:gd name="T1" fmla="*/ 0 h 1239"/>
                <a:gd name="T2" fmla="*/ 1661 w 3322"/>
                <a:gd name="T3" fmla="*/ 631 h 1239"/>
                <a:gd name="T4" fmla="*/ 2781 w 3322"/>
                <a:gd name="T5" fmla="*/ 0 h 1239"/>
                <a:gd name="T6" fmla="*/ 3322 w 3322"/>
                <a:gd name="T7" fmla="*/ 303 h 1239"/>
                <a:gd name="T8" fmla="*/ 1661 w 3322"/>
                <a:gd name="T9" fmla="*/ 1239 h 1239"/>
                <a:gd name="T10" fmla="*/ 0 w 3322"/>
                <a:gd name="T11" fmla="*/ 303 h 1239"/>
                <a:gd name="T12" fmla="*/ 541 w 3322"/>
                <a:gd name="T13" fmla="*/ 0 h 1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22" h="1239">
                  <a:moveTo>
                    <a:pt x="541" y="0"/>
                  </a:moveTo>
                  <a:lnTo>
                    <a:pt x="1661" y="631"/>
                  </a:lnTo>
                  <a:lnTo>
                    <a:pt x="2781" y="0"/>
                  </a:lnTo>
                  <a:lnTo>
                    <a:pt x="3322" y="303"/>
                  </a:lnTo>
                  <a:lnTo>
                    <a:pt x="1661" y="1239"/>
                  </a:lnTo>
                  <a:lnTo>
                    <a:pt x="0" y="303"/>
                  </a:lnTo>
                  <a:lnTo>
                    <a:pt x="541" y="0"/>
                  </a:lnTo>
                  <a:close/>
                </a:path>
              </a:pathLst>
            </a:custGeom>
            <a:grpFill/>
            <a:ln w="0">
              <a:solidFill>
                <a:srgbClr val="97B8B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00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</p:grpSp>
      <p:cxnSp>
        <p:nvCxnSpPr>
          <p:cNvPr id="36" name="직선 연결선 35"/>
          <p:cNvCxnSpPr/>
          <p:nvPr/>
        </p:nvCxnSpPr>
        <p:spPr>
          <a:xfrm>
            <a:off x="11616565" y="0"/>
            <a:ext cx="0" cy="6369098"/>
          </a:xfrm>
          <a:prstGeom prst="line">
            <a:avLst/>
          </a:prstGeom>
          <a:ln w="19050">
            <a:solidFill>
              <a:srgbClr val="97B8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12007326" y="0"/>
            <a:ext cx="0" cy="6858000"/>
          </a:xfrm>
          <a:prstGeom prst="line">
            <a:avLst/>
          </a:prstGeom>
          <a:ln w="19050">
            <a:solidFill>
              <a:srgbClr val="97B8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055908" y="2647991"/>
            <a:ext cx="417429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20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예산안</a:t>
            </a:r>
            <a:endParaRPr lang="en-US" altLang="ko-KR" sz="2000" dirty="0" smtClean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20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조원 별 역할 분담</a:t>
            </a:r>
            <a:endParaRPr lang="en-US" altLang="ko-KR" sz="2000" dirty="0" smtClean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20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일정 및 계획</a:t>
            </a:r>
            <a:endParaRPr lang="en-US" altLang="ko-KR" sz="2000" dirty="0" smtClean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20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출처</a:t>
            </a:r>
            <a:endParaRPr lang="ko-KR" altLang="en-US" sz="20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140222">
            <a:off x="7478864" y="3356793"/>
            <a:ext cx="2819272" cy="281927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55313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31382" y="19418"/>
            <a:ext cx="673735" cy="400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rgbClr val="64818D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04</a:t>
            </a:r>
            <a:endParaRPr lang="ko-KR" altLang="en-US" sz="2000" b="1" dirty="0">
              <a:solidFill>
                <a:srgbClr val="64818D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573405" y="74897"/>
            <a:ext cx="45720" cy="307340"/>
          </a:xfrm>
          <a:prstGeom prst="rect">
            <a:avLst/>
          </a:prstGeom>
          <a:solidFill>
            <a:srgbClr val="6481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D060AC2A-B098-4474-8B39-859867369D4F}"/>
              </a:ext>
            </a:extLst>
          </p:cNvPr>
          <p:cNvCxnSpPr>
            <a:cxnSpLocks/>
          </p:cNvCxnSpPr>
          <p:nvPr/>
        </p:nvCxnSpPr>
        <p:spPr>
          <a:xfrm>
            <a:off x="0" y="427990"/>
            <a:ext cx="2566555" cy="0"/>
          </a:xfrm>
          <a:prstGeom prst="line">
            <a:avLst/>
          </a:prstGeom>
          <a:ln w="28575">
            <a:solidFill>
              <a:srgbClr val="64818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22736174-9FB4-4113-95BD-3294A6681901}"/>
              </a:ext>
            </a:extLst>
          </p:cNvPr>
          <p:cNvSpPr txBox="1"/>
          <p:nvPr/>
        </p:nvSpPr>
        <p:spPr>
          <a:xfrm>
            <a:off x="619125" y="31316"/>
            <a:ext cx="3649980" cy="400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solidFill>
                  <a:srgbClr val="64818D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마무리</a:t>
            </a:r>
            <a:endParaRPr lang="ko-KR" altLang="en-US" sz="2000" b="1" dirty="0">
              <a:solidFill>
                <a:srgbClr val="64818D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6DB01A-39A2-4BB2-9D95-2037085409D7}"/>
              </a:ext>
            </a:extLst>
          </p:cNvPr>
          <p:cNvSpPr txBox="1"/>
          <p:nvPr/>
        </p:nvSpPr>
        <p:spPr>
          <a:xfrm>
            <a:off x="5553438" y="257771"/>
            <a:ext cx="9373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>
                <a:latin typeface="HY그래픽M" panose="02030600000101010101" pitchFamily="18" charset="-127"/>
                <a:ea typeface="조선일보명조" panose="02030304000000000000"/>
                <a:cs typeface="조선일보명조" panose="02030304000000000000" pitchFamily="18" charset="-127"/>
              </a:rPr>
              <a:t>예산안</a:t>
            </a:r>
            <a:endParaRPr lang="ko-KR" altLang="en-US" b="1" dirty="0">
              <a:latin typeface="HY그래픽M" panose="02030600000101010101" pitchFamily="18" charset="-127"/>
              <a:ea typeface="조선일보명조" panose="02030304000000000000"/>
              <a:cs typeface="조선일보명조" panose="02030304000000000000" pitchFamily="18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1148DF26-DDF0-40F0-AE50-C53F04130E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6777549"/>
              </p:ext>
            </p:extLst>
          </p:nvPr>
        </p:nvGraphicFramePr>
        <p:xfrm>
          <a:off x="673735" y="948588"/>
          <a:ext cx="11370451" cy="5430134"/>
        </p:xfrm>
        <a:graphic>
          <a:graphicData uri="http://schemas.openxmlformats.org/drawingml/2006/table">
            <a:tbl>
              <a:tblPr/>
              <a:tblGrid>
                <a:gridCol w="2799958">
                  <a:extLst>
                    <a:ext uri="{9D8B030D-6E8A-4147-A177-3AD203B41FA5}">
                      <a16:colId xmlns:a16="http://schemas.microsoft.com/office/drawing/2014/main" val="1080344302"/>
                    </a:ext>
                  </a:extLst>
                </a:gridCol>
                <a:gridCol w="1467067">
                  <a:extLst>
                    <a:ext uri="{9D8B030D-6E8A-4147-A177-3AD203B41FA5}">
                      <a16:colId xmlns:a16="http://schemas.microsoft.com/office/drawing/2014/main" val="1369852886"/>
                    </a:ext>
                  </a:extLst>
                </a:gridCol>
                <a:gridCol w="2127631">
                  <a:extLst>
                    <a:ext uri="{9D8B030D-6E8A-4147-A177-3AD203B41FA5}">
                      <a16:colId xmlns:a16="http://schemas.microsoft.com/office/drawing/2014/main" val="4173574378"/>
                    </a:ext>
                  </a:extLst>
                </a:gridCol>
                <a:gridCol w="479254">
                  <a:extLst>
                    <a:ext uri="{9D8B030D-6E8A-4147-A177-3AD203B41FA5}">
                      <a16:colId xmlns:a16="http://schemas.microsoft.com/office/drawing/2014/main" val="3067468556"/>
                    </a:ext>
                  </a:extLst>
                </a:gridCol>
                <a:gridCol w="1628928">
                  <a:extLst>
                    <a:ext uri="{9D8B030D-6E8A-4147-A177-3AD203B41FA5}">
                      <a16:colId xmlns:a16="http://schemas.microsoft.com/office/drawing/2014/main" val="2987713536"/>
                    </a:ext>
                  </a:extLst>
                </a:gridCol>
                <a:gridCol w="1173725">
                  <a:extLst>
                    <a:ext uri="{9D8B030D-6E8A-4147-A177-3AD203B41FA5}">
                      <a16:colId xmlns:a16="http://schemas.microsoft.com/office/drawing/2014/main" val="941151166"/>
                    </a:ext>
                  </a:extLst>
                </a:gridCol>
                <a:gridCol w="1693888">
                  <a:extLst>
                    <a:ext uri="{9D8B030D-6E8A-4147-A177-3AD203B41FA5}">
                      <a16:colId xmlns:a16="http://schemas.microsoft.com/office/drawing/2014/main" val="162406825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kern="0" spc="0" dirty="0">
                          <a:solidFill>
                            <a:srgbClr val="000000"/>
                          </a:solidFill>
                          <a:effectLst/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구매 제품</a:t>
                      </a:r>
                    </a:p>
                  </a:txBody>
                  <a:tcPr marL="37033" marR="37033" marT="10239" marB="1023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kern="0" spc="0">
                          <a:solidFill>
                            <a:srgbClr val="000000"/>
                          </a:solidFill>
                          <a:effectLst/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구매 수량</a:t>
                      </a:r>
                    </a:p>
                  </a:txBody>
                  <a:tcPr marL="37033" marR="37033" marT="10239" marB="1023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kern="0" spc="0">
                          <a:solidFill>
                            <a:srgbClr val="000000"/>
                          </a:solidFill>
                          <a:effectLst/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개당 가격</a:t>
                      </a:r>
                    </a:p>
                  </a:txBody>
                  <a:tcPr marL="37033" marR="37033" marT="10239" marB="1023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kern="0" spc="0">
                          <a:solidFill>
                            <a:srgbClr val="000000"/>
                          </a:solidFill>
                          <a:effectLst/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구입처</a:t>
                      </a:r>
                    </a:p>
                  </a:txBody>
                  <a:tcPr marL="37033" marR="37033" marT="10239" marB="1023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kern="0" spc="0" dirty="0">
                          <a:solidFill>
                            <a:srgbClr val="000000"/>
                          </a:solidFill>
                          <a:effectLst/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총 가격</a:t>
                      </a:r>
                    </a:p>
                  </a:txBody>
                  <a:tcPr marL="37033" marR="37033" marT="10239" marB="1023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kern="0" spc="0">
                          <a:solidFill>
                            <a:srgbClr val="000000"/>
                          </a:solidFill>
                          <a:effectLst/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비고</a:t>
                      </a:r>
                    </a:p>
                  </a:txBody>
                  <a:tcPr marL="37033" marR="37033" marT="10239" marB="1023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3310275"/>
                  </a:ext>
                </a:extLst>
              </a:tr>
              <a:tr h="34778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b="0" kern="0" spc="0" dirty="0">
                          <a:solidFill>
                            <a:srgbClr val="000000"/>
                          </a:solidFill>
                          <a:effectLst/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와이파이 모듈</a:t>
                      </a:r>
                    </a:p>
                  </a:txBody>
                  <a:tcPr marL="37033" marR="37033" marT="10239" marB="1023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kern="0" spc="0">
                          <a:solidFill>
                            <a:srgbClr val="000000"/>
                          </a:solidFill>
                          <a:effectLst/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1</a:t>
                      </a:r>
                    </a:p>
                  </a:txBody>
                  <a:tcPr marL="37033" marR="37033" marT="10239" marB="1023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kern="0" spc="0">
                          <a:solidFill>
                            <a:srgbClr val="000000"/>
                          </a:solidFill>
                          <a:effectLst/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4,000</a:t>
                      </a:r>
                    </a:p>
                  </a:txBody>
                  <a:tcPr marL="37033" marR="37033" marT="10239" marB="1023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6"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b="0" kern="0" spc="0" dirty="0" err="1">
                          <a:solidFill>
                            <a:srgbClr val="000000"/>
                          </a:solidFill>
                          <a:effectLst/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엘레파츠</a:t>
                      </a:r>
                      <a:endParaRPr lang="ko-KR" altLang="en-US" sz="1500" b="0" kern="0" spc="0" dirty="0">
                        <a:solidFill>
                          <a:srgbClr val="000000"/>
                        </a:solidFill>
                        <a:effectLst/>
                        <a:latin typeface="휴먼엑스포" panose="02030504000101010101" pitchFamily="18" charset="-127"/>
                        <a:ea typeface="휴먼엑스포" panose="02030504000101010101" pitchFamily="18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500" b="0" kern="0" spc="0" dirty="0">
                          <a:solidFill>
                            <a:srgbClr val="000000"/>
                          </a:solidFill>
                          <a:effectLst/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(</a:t>
                      </a:r>
                      <a:r>
                        <a:rPr lang="en-US" sz="1500" b="0" kern="0" spc="0" dirty="0">
                          <a:solidFill>
                            <a:srgbClr val="000000"/>
                          </a:solidFill>
                          <a:effectLst/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www.eleparts.co.kr)</a:t>
                      </a:r>
                    </a:p>
                  </a:txBody>
                  <a:tcPr marL="37033" marR="37033" marT="10239" marB="1023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6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kern="0" spc="0" dirty="0">
                          <a:solidFill>
                            <a:srgbClr val="000000"/>
                          </a:solidFill>
                          <a:effectLst/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4,000</a:t>
                      </a:r>
                    </a:p>
                  </a:txBody>
                  <a:tcPr marL="37033" marR="37033" marT="10239" marB="1023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500" b="0" kern="0" spc="0" dirty="0">
                        <a:solidFill>
                          <a:srgbClr val="000000"/>
                        </a:solidFill>
                        <a:effectLst/>
                        <a:latin typeface="휴먼엑스포" panose="02030504000101010101" pitchFamily="18" charset="-127"/>
                        <a:ea typeface="휴먼엑스포" panose="02030504000101010101" pitchFamily="18" charset="-127"/>
                      </a:endParaRPr>
                    </a:p>
                  </a:txBody>
                  <a:tcPr marL="37033" marR="37033" marT="10239" marB="1023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41798620"/>
                  </a:ext>
                </a:extLst>
              </a:tr>
              <a:tr h="34778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b="0" kern="0" spc="0" dirty="0" err="1">
                          <a:solidFill>
                            <a:srgbClr val="000000"/>
                          </a:solidFill>
                          <a:effectLst/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아두이노</a:t>
                      </a:r>
                      <a:r>
                        <a:rPr lang="ko-KR" altLang="en-US" sz="1500" b="0" kern="0" spc="0" dirty="0">
                          <a:solidFill>
                            <a:srgbClr val="000000"/>
                          </a:solidFill>
                          <a:effectLst/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 </a:t>
                      </a:r>
                      <a:r>
                        <a:rPr lang="ko-KR" altLang="en-US" sz="1500" b="0" kern="0" spc="0" dirty="0" err="1">
                          <a:solidFill>
                            <a:srgbClr val="000000"/>
                          </a:solidFill>
                          <a:effectLst/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우노</a:t>
                      </a:r>
                      <a:r>
                        <a:rPr lang="ko-KR" altLang="en-US" sz="1500" b="0" kern="0" spc="0" dirty="0">
                          <a:solidFill>
                            <a:srgbClr val="000000"/>
                          </a:solidFill>
                          <a:effectLst/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 키트</a:t>
                      </a:r>
                    </a:p>
                  </a:txBody>
                  <a:tcPr marL="37033" marR="37033" marT="10239" marB="1023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kern="0" spc="0" dirty="0">
                          <a:solidFill>
                            <a:srgbClr val="000000"/>
                          </a:solidFill>
                          <a:effectLst/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2</a:t>
                      </a:r>
                    </a:p>
                  </a:txBody>
                  <a:tcPr marL="37033" marR="37033" marT="10239" marB="1023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kern="0" spc="0">
                          <a:solidFill>
                            <a:srgbClr val="000000"/>
                          </a:solidFill>
                          <a:effectLst/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32,000</a:t>
                      </a:r>
                    </a:p>
                  </a:txBody>
                  <a:tcPr marL="37033" marR="37033" marT="10239" marB="1023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kern="0" spc="0">
                          <a:solidFill>
                            <a:srgbClr val="000000"/>
                          </a:solidFill>
                          <a:effectLst/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64,000</a:t>
                      </a:r>
                    </a:p>
                  </a:txBody>
                  <a:tcPr marL="37033" marR="37033" marT="10239" marB="1023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500" b="0" kern="0" spc="0" dirty="0">
                        <a:solidFill>
                          <a:srgbClr val="000000"/>
                        </a:solidFill>
                        <a:effectLst/>
                        <a:latin typeface="휴먼엑스포" panose="02030504000101010101" pitchFamily="18" charset="-127"/>
                        <a:ea typeface="휴먼엑스포" panose="02030504000101010101" pitchFamily="18" charset="-127"/>
                      </a:endParaRPr>
                    </a:p>
                  </a:txBody>
                  <a:tcPr marL="37033" marR="37033" marT="10239" marB="1023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85669886"/>
                  </a:ext>
                </a:extLst>
              </a:tr>
              <a:tr h="34778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b="0" kern="0" spc="0" dirty="0">
                          <a:solidFill>
                            <a:srgbClr val="000000"/>
                          </a:solidFill>
                          <a:effectLst/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모터드라이버</a:t>
                      </a:r>
                    </a:p>
                  </a:txBody>
                  <a:tcPr marL="37033" marR="37033" marT="10239" marB="1023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kern="0" spc="0" dirty="0">
                          <a:solidFill>
                            <a:srgbClr val="000000"/>
                          </a:solidFill>
                          <a:effectLst/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2</a:t>
                      </a:r>
                    </a:p>
                  </a:txBody>
                  <a:tcPr marL="37033" marR="37033" marT="10239" marB="1023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kern="0" spc="0" dirty="0">
                          <a:solidFill>
                            <a:srgbClr val="000000"/>
                          </a:solidFill>
                          <a:effectLst/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25,000</a:t>
                      </a:r>
                    </a:p>
                  </a:txBody>
                  <a:tcPr marL="37033" marR="37033" marT="10239" marB="1023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kern="0" spc="0" dirty="0">
                          <a:solidFill>
                            <a:srgbClr val="000000"/>
                          </a:solidFill>
                          <a:effectLst/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50,000</a:t>
                      </a:r>
                    </a:p>
                  </a:txBody>
                  <a:tcPr marL="37033" marR="37033" marT="10239" marB="1023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500" b="0" kern="0" spc="0" dirty="0">
                        <a:solidFill>
                          <a:srgbClr val="000000"/>
                        </a:solidFill>
                        <a:effectLst/>
                        <a:latin typeface="휴먼엑스포" panose="02030504000101010101" pitchFamily="18" charset="-127"/>
                        <a:ea typeface="휴먼엑스포" panose="02030504000101010101" pitchFamily="18" charset="-127"/>
                      </a:endParaRPr>
                    </a:p>
                  </a:txBody>
                  <a:tcPr marL="37033" marR="37033" marT="10239" marB="1023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17006531"/>
                  </a:ext>
                </a:extLst>
              </a:tr>
              <a:tr h="34778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kern="0" spc="0" dirty="0">
                          <a:solidFill>
                            <a:srgbClr val="000000"/>
                          </a:solidFill>
                          <a:effectLst/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LCD </a:t>
                      </a:r>
                      <a:r>
                        <a:rPr lang="ko-KR" altLang="en-US" sz="1500" b="0" kern="0" spc="0" dirty="0">
                          <a:solidFill>
                            <a:srgbClr val="000000"/>
                          </a:solidFill>
                          <a:effectLst/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디스플레이</a:t>
                      </a:r>
                    </a:p>
                  </a:txBody>
                  <a:tcPr marL="37033" marR="37033" marT="10239" marB="1023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kern="0" spc="0" dirty="0">
                          <a:solidFill>
                            <a:srgbClr val="000000"/>
                          </a:solidFill>
                          <a:effectLst/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2</a:t>
                      </a:r>
                    </a:p>
                  </a:txBody>
                  <a:tcPr marL="37033" marR="37033" marT="10239" marB="1023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kern="0" spc="0" dirty="0">
                          <a:solidFill>
                            <a:srgbClr val="000000"/>
                          </a:solidFill>
                          <a:effectLst/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11,800</a:t>
                      </a:r>
                    </a:p>
                  </a:txBody>
                  <a:tcPr marL="37033" marR="37033" marT="10239" marB="1023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kern="0" spc="0">
                          <a:solidFill>
                            <a:srgbClr val="000000"/>
                          </a:solidFill>
                          <a:effectLst/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23,600</a:t>
                      </a:r>
                    </a:p>
                  </a:txBody>
                  <a:tcPr marL="37033" marR="37033" marT="10239" marB="1023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500" b="0" kern="0" spc="0" dirty="0">
                        <a:solidFill>
                          <a:srgbClr val="000000"/>
                        </a:solidFill>
                        <a:effectLst/>
                        <a:latin typeface="휴먼엑스포" panose="02030504000101010101" pitchFamily="18" charset="-127"/>
                        <a:ea typeface="휴먼엑스포" panose="02030504000101010101" pitchFamily="18" charset="-127"/>
                      </a:endParaRPr>
                    </a:p>
                  </a:txBody>
                  <a:tcPr marL="37033" marR="37033" marT="10239" marB="1023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5250808"/>
                  </a:ext>
                </a:extLst>
              </a:tr>
              <a:tr h="34778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b="0" kern="0" spc="0" dirty="0" err="1">
                          <a:solidFill>
                            <a:srgbClr val="000000"/>
                          </a:solidFill>
                          <a:effectLst/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아두이노</a:t>
                      </a:r>
                      <a:r>
                        <a:rPr lang="ko-KR" altLang="en-US" sz="1500" b="0" kern="0" spc="0" dirty="0">
                          <a:solidFill>
                            <a:srgbClr val="000000"/>
                          </a:solidFill>
                          <a:effectLst/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 </a:t>
                      </a:r>
                      <a:r>
                        <a:rPr lang="en-US" altLang="ko-KR" sz="1500" b="0" kern="0" spc="0" dirty="0">
                          <a:solidFill>
                            <a:srgbClr val="000000"/>
                          </a:solidFill>
                          <a:effectLst/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IOT </a:t>
                      </a:r>
                      <a:r>
                        <a:rPr lang="ko-KR" altLang="en-US" sz="1500" b="0" kern="0" spc="0" dirty="0">
                          <a:solidFill>
                            <a:srgbClr val="000000"/>
                          </a:solidFill>
                          <a:effectLst/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모듈</a:t>
                      </a:r>
                    </a:p>
                  </a:txBody>
                  <a:tcPr marL="37033" marR="37033" marT="10239" marB="1023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kern="0" spc="0" dirty="0">
                          <a:solidFill>
                            <a:srgbClr val="000000"/>
                          </a:solidFill>
                          <a:effectLst/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1</a:t>
                      </a:r>
                    </a:p>
                  </a:txBody>
                  <a:tcPr marL="37033" marR="37033" marT="10239" marB="1023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kern="0" spc="0" dirty="0">
                          <a:solidFill>
                            <a:srgbClr val="000000"/>
                          </a:solidFill>
                          <a:effectLst/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6,000</a:t>
                      </a:r>
                    </a:p>
                  </a:txBody>
                  <a:tcPr marL="37033" marR="37033" marT="10239" marB="1023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kern="0" spc="0">
                          <a:solidFill>
                            <a:srgbClr val="000000"/>
                          </a:solidFill>
                          <a:effectLst/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6,000</a:t>
                      </a:r>
                    </a:p>
                  </a:txBody>
                  <a:tcPr marL="37033" marR="37033" marT="10239" marB="1023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500" b="0" kern="0" spc="0" dirty="0">
                        <a:solidFill>
                          <a:srgbClr val="000000"/>
                        </a:solidFill>
                        <a:effectLst/>
                        <a:latin typeface="휴먼엑스포" panose="02030504000101010101" pitchFamily="18" charset="-127"/>
                        <a:ea typeface="휴먼엑스포" panose="02030504000101010101" pitchFamily="18" charset="-127"/>
                      </a:endParaRPr>
                    </a:p>
                  </a:txBody>
                  <a:tcPr marL="37033" marR="37033" marT="10239" marB="1023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9505158"/>
                  </a:ext>
                </a:extLst>
              </a:tr>
              <a:tr h="34778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b="0" kern="0" spc="0" dirty="0" err="1">
                          <a:solidFill>
                            <a:srgbClr val="000000"/>
                          </a:solidFill>
                          <a:effectLst/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서보</a:t>
                      </a:r>
                      <a:r>
                        <a:rPr lang="en-US" sz="1500" b="0" kern="0" spc="0" dirty="0">
                          <a:solidFill>
                            <a:srgbClr val="000000"/>
                          </a:solidFill>
                          <a:effectLst/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 </a:t>
                      </a:r>
                      <a:r>
                        <a:rPr lang="ko-KR" altLang="en-US" sz="1500" b="0" kern="0" spc="0" dirty="0">
                          <a:solidFill>
                            <a:srgbClr val="000000"/>
                          </a:solidFill>
                          <a:effectLst/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모터</a:t>
                      </a:r>
                    </a:p>
                  </a:txBody>
                  <a:tcPr marL="37033" marR="37033" marT="10239" marB="1023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kern="0" spc="0" dirty="0">
                          <a:solidFill>
                            <a:srgbClr val="000000"/>
                          </a:solidFill>
                          <a:effectLst/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4</a:t>
                      </a:r>
                    </a:p>
                  </a:txBody>
                  <a:tcPr marL="37033" marR="37033" marT="10239" marB="1023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kern="0" spc="0" dirty="0">
                          <a:solidFill>
                            <a:srgbClr val="000000"/>
                          </a:solidFill>
                          <a:effectLst/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8,900</a:t>
                      </a:r>
                    </a:p>
                  </a:txBody>
                  <a:tcPr marL="37033" marR="37033" marT="10239" marB="1023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kern="0" spc="0" dirty="0">
                          <a:solidFill>
                            <a:srgbClr val="000000"/>
                          </a:solidFill>
                          <a:effectLst/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35,600</a:t>
                      </a:r>
                    </a:p>
                  </a:txBody>
                  <a:tcPr marL="37033" marR="37033" marT="10239" marB="1023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b="0" kern="0" spc="0" dirty="0">
                          <a:solidFill>
                            <a:srgbClr val="000000"/>
                          </a:solidFill>
                          <a:effectLst/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필요시 추가구입</a:t>
                      </a:r>
                    </a:p>
                  </a:txBody>
                  <a:tcPr marL="37033" marR="37033" marT="10239" marB="1023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28683762"/>
                  </a:ext>
                </a:extLst>
              </a:tr>
              <a:tr h="40148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b="0" kern="0" spc="0" dirty="0">
                          <a:solidFill>
                            <a:srgbClr val="000000"/>
                          </a:solidFill>
                          <a:effectLst/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적외선 센서</a:t>
                      </a:r>
                    </a:p>
                  </a:txBody>
                  <a:tcPr marL="37033" marR="37033" marT="10239" marB="1023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kern="0" spc="0" dirty="0">
                          <a:solidFill>
                            <a:srgbClr val="000000"/>
                          </a:solidFill>
                          <a:effectLst/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8</a:t>
                      </a:r>
                    </a:p>
                  </a:txBody>
                  <a:tcPr marL="37033" marR="37033" marT="10239" marB="1023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kern="0" spc="0" dirty="0">
                          <a:solidFill>
                            <a:srgbClr val="000000"/>
                          </a:solidFill>
                          <a:effectLst/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1,100</a:t>
                      </a:r>
                    </a:p>
                  </a:txBody>
                  <a:tcPr marL="37033" marR="37033" marT="10239" marB="1023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b="0" kern="0" spc="0" dirty="0" err="1">
                          <a:solidFill>
                            <a:srgbClr val="000000"/>
                          </a:solidFill>
                          <a:effectLst/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에듀이노</a:t>
                      </a:r>
                      <a:endParaRPr lang="en-US" altLang="ko-KR" sz="1500" b="0" kern="0" spc="0" dirty="0">
                        <a:solidFill>
                          <a:srgbClr val="000000"/>
                        </a:solidFill>
                        <a:effectLst/>
                        <a:latin typeface="휴먼엑스포" panose="02030504000101010101" pitchFamily="18" charset="-127"/>
                        <a:ea typeface="휴먼엑스포" panose="02030504000101010101" pitchFamily="18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500" b="0" kern="0" spc="0" dirty="0">
                          <a:solidFill>
                            <a:srgbClr val="000000"/>
                          </a:solidFill>
                          <a:effectLst/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(</a:t>
                      </a:r>
                      <a:r>
                        <a:rPr lang="en-US" sz="1500" b="0" kern="0" spc="0" dirty="0">
                          <a:solidFill>
                            <a:srgbClr val="000000"/>
                          </a:solidFill>
                          <a:effectLst/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www.eduino.kr)</a:t>
                      </a:r>
                    </a:p>
                  </a:txBody>
                  <a:tcPr marL="37033" marR="37033" marT="10239" marB="1023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kern="0" spc="0" dirty="0">
                          <a:solidFill>
                            <a:srgbClr val="000000"/>
                          </a:solidFill>
                          <a:effectLst/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8,800</a:t>
                      </a:r>
                    </a:p>
                  </a:txBody>
                  <a:tcPr marL="37033" marR="37033" marT="10239" marB="1023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585803319"/>
                  </a:ext>
                </a:extLst>
              </a:tr>
              <a:tr h="35939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b="0" kern="0" spc="0" dirty="0" err="1">
                          <a:solidFill>
                            <a:srgbClr val="000000"/>
                          </a:solidFill>
                          <a:effectLst/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스터디룸</a:t>
                      </a:r>
                      <a:r>
                        <a:rPr lang="ko-KR" altLang="en-US" sz="1500" b="0" kern="0" spc="0" dirty="0">
                          <a:solidFill>
                            <a:srgbClr val="000000"/>
                          </a:solidFill>
                          <a:effectLst/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 예약</a:t>
                      </a:r>
                    </a:p>
                  </a:txBody>
                  <a:tcPr marL="37033" marR="37033" marT="10239" marB="1023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kern="0" spc="0">
                          <a:solidFill>
                            <a:srgbClr val="000000"/>
                          </a:solidFill>
                          <a:effectLst/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4</a:t>
                      </a:r>
                    </a:p>
                  </a:txBody>
                  <a:tcPr marL="37033" marR="37033" marT="10239" marB="1023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kern="0" spc="0" dirty="0">
                          <a:solidFill>
                            <a:srgbClr val="000000"/>
                          </a:solidFill>
                          <a:effectLst/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8,000</a:t>
                      </a:r>
                    </a:p>
                  </a:txBody>
                  <a:tcPr marL="37033" marR="37033" marT="10239" marB="1023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b="0" kern="0" spc="0" dirty="0">
                          <a:solidFill>
                            <a:srgbClr val="000000"/>
                          </a:solidFill>
                          <a:effectLst/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수원역 </a:t>
                      </a:r>
                      <a:r>
                        <a:rPr lang="ko-KR" altLang="en-US" sz="1500" b="0" kern="0" spc="0" dirty="0" err="1">
                          <a:solidFill>
                            <a:srgbClr val="000000"/>
                          </a:solidFill>
                          <a:effectLst/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스터디룸</a:t>
                      </a:r>
                      <a:endParaRPr lang="en-US" altLang="ko-KR" sz="1500" b="0" kern="0" spc="0" dirty="0">
                        <a:solidFill>
                          <a:srgbClr val="000000"/>
                        </a:solidFill>
                        <a:effectLst/>
                        <a:latin typeface="휴먼엑스포" panose="02030504000101010101" pitchFamily="18" charset="-127"/>
                        <a:ea typeface="휴먼엑스포" panose="02030504000101010101" pitchFamily="18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b="0" kern="0" spc="0" dirty="0" err="1">
                          <a:solidFill>
                            <a:srgbClr val="000000"/>
                          </a:solidFill>
                          <a:effectLst/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유앤아이</a:t>
                      </a:r>
                      <a:endParaRPr lang="ko-KR" altLang="en-US" sz="1500" b="0" kern="0" spc="0" dirty="0">
                        <a:solidFill>
                          <a:srgbClr val="000000"/>
                        </a:solidFill>
                        <a:effectLst/>
                        <a:latin typeface="휴먼엑스포" panose="02030504000101010101" pitchFamily="18" charset="-127"/>
                        <a:ea typeface="휴먼엑스포" panose="02030504000101010101" pitchFamily="18" charset="-127"/>
                      </a:endParaRPr>
                    </a:p>
                  </a:txBody>
                  <a:tcPr marL="37033" marR="37033" marT="10239" marB="1023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kern="0" spc="0" dirty="0">
                          <a:solidFill>
                            <a:srgbClr val="000000"/>
                          </a:solidFill>
                          <a:effectLst/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32,000</a:t>
                      </a:r>
                    </a:p>
                  </a:txBody>
                  <a:tcPr marL="37033" marR="37033" marT="10239" marB="1023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500" b="0" kern="0" spc="0" dirty="0">
                        <a:solidFill>
                          <a:srgbClr val="000000"/>
                        </a:solidFill>
                        <a:effectLst/>
                        <a:latin typeface="휴먼엑스포" panose="02030504000101010101" pitchFamily="18" charset="-127"/>
                        <a:ea typeface="휴먼엑스포" panose="02030504000101010101" pitchFamily="18" charset="-127"/>
                      </a:endParaRPr>
                    </a:p>
                  </a:txBody>
                  <a:tcPr marL="37033" marR="37033" marT="10239" marB="1023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44403260"/>
                  </a:ext>
                </a:extLst>
              </a:tr>
              <a:tr h="83623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b="0" kern="0" spc="0" dirty="0">
                          <a:solidFill>
                            <a:srgbClr val="000000"/>
                          </a:solidFill>
                          <a:effectLst/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기타 </a:t>
                      </a:r>
                      <a:r>
                        <a:rPr lang="ko-KR" altLang="en-US" sz="1500" b="0" kern="0" spc="0" dirty="0" err="1">
                          <a:solidFill>
                            <a:srgbClr val="000000"/>
                          </a:solidFill>
                          <a:effectLst/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문구류</a:t>
                      </a:r>
                      <a:endParaRPr lang="ko-KR" altLang="en-US" sz="1500" b="0" kern="0" spc="0" dirty="0">
                        <a:solidFill>
                          <a:srgbClr val="000000"/>
                        </a:solidFill>
                        <a:effectLst/>
                        <a:latin typeface="휴먼엑스포" panose="02030504000101010101" pitchFamily="18" charset="-127"/>
                        <a:ea typeface="휴먼엑스포" panose="02030504000101010101" pitchFamily="18" charset="-127"/>
                      </a:endParaRPr>
                    </a:p>
                  </a:txBody>
                  <a:tcPr marL="37033" marR="37033" marT="10239" marB="1023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kern="0" spc="0" dirty="0">
                          <a:solidFill>
                            <a:srgbClr val="000000"/>
                          </a:solidFill>
                          <a:effectLst/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-</a:t>
                      </a:r>
                    </a:p>
                  </a:txBody>
                  <a:tcPr marL="37033" marR="37033" marT="10239" marB="1023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kern="0" spc="0" dirty="0">
                          <a:solidFill>
                            <a:srgbClr val="000000"/>
                          </a:solidFill>
                          <a:effectLst/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-</a:t>
                      </a:r>
                    </a:p>
                  </a:txBody>
                  <a:tcPr marL="37033" marR="37033" marT="10239" marB="1023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b="0" kern="0" spc="0" dirty="0" err="1">
                          <a:solidFill>
                            <a:srgbClr val="000000"/>
                          </a:solidFill>
                          <a:effectLst/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다이소</a:t>
                      </a:r>
                      <a:r>
                        <a:rPr lang="en-US" altLang="ko-KR" sz="1500" b="0" kern="0" spc="0" dirty="0">
                          <a:solidFill>
                            <a:srgbClr val="000000"/>
                          </a:solidFill>
                          <a:effectLst/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, </a:t>
                      </a:r>
                      <a:r>
                        <a:rPr lang="ko-KR" altLang="en-US" sz="1500" b="0" kern="0" spc="0" dirty="0">
                          <a:solidFill>
                            <a:srgbClr val="000000"/>
                          </a:solidFill>
                          <a:effectLst/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기숙사 문구점</a:t>
                      </a:r>
                    </a:p>
                  </a:txBody>
                  <a:tcPr marL="37033" marR="37033" marT="10239" marB="1023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kern="0" spc="0" dirty="0">
                          <a:solidFill>
                            <a:srgbClr val="000000"/>
                          </a:solidFill>
                          <a:effectLst/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30,000</a:t>
                      </a:r>
                    </a:p>
                  </a:txBody>
                  <a:tcPr marL="37033" marR="37033" marT="10239" marB="1023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500" b="0" kern="0" spc="0" dirty="0">
                        <a:solidFill>
                          <a:srgbClr val="000000"/>
                        </a:solidFill>
                        <a:effectLst/>
                        <a:latin typeface="휴먼엑스포" panose="02030504000101010101" pitchFamily="18" charset="-127"/>
                        <a:ea typeface="휴먼엑스포" panose="02030504000101010101" pitchFamily="18" charset="-127"/>
                      </a:endParaRPr>
                    </a:p>
                  </a:txBody>
                  <a:tcPr marL="37033" marR="37033" marT="10239" marB="1023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6064934"/>
                  </a:ext>
                </a:extLst>
              </a:tr>
              <a:tr h="347785">
                <a:tc grid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kern="0" spc="0" dirty="0">
                          <a:solidFill>
                            <a:srgbClr val="000000"/>
                          </a:solidFill>
                          <a:effectLst/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총 예상금액</a:t>
                      </a:r>
                    </a:p>
                  </a:txBody>
                  <a:tcPr marL="37033" marR="37033" marT="10239" marB="1023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0" dirty="0">
                          <a:solidFill>
                            <a:srgbClr val="000000"/>
                          </a:solidFill>
                          <a:effectLst/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254,000</a:t>
                      </a:r>
                    </a:p>
                  </a:txBody>
                  <a:tcPr marL="37033" marR="37033" marT="10239" marB="1023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0236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81491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Box 49"/>
          <p:cNvSpPr txBox="1"/>
          <p:nvPr/>
        </p:nvSpPr>
        <p:spPr>
          <a:xfrm>
            <a:off x="31382" y="19418"/>
            <a:ext cx="673735" cy="400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rgbClr val="64818D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04</a:t>
            </a:r>
            <a:endParaRPr lang="ko-KR" altLang="en-US" sz="2000" b="1" dirty="0">
              <a:solidFill>
                <a:srgbClr val="64818D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573405" y="74897"/>
            <a:ext cx="45720" cy="307340"/>
          </a:xfrm>
          <a:prstGeom prst="rect">
            <a:avLst/>
          </a:prstGeom>
          <a:solidFill>
            <a:srgbClr val="6481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D060AC2A-B098-4474-8B39-859867369D4F}"/>
              </a:ext>
            </a:extLst>
          </p:cNvPr>
          <p:cNvCxnSpPr>
            <a:cxnSpLocks/>
          </p:cNvCxnSpPr>
          <p:nvPr/>
        </p:nvCxnSpPr>
        <p:spPr>
          <a:xfrm>
            <a:off x="0" y="427990"/>
            <a:ext cx="2566555" cy="0"/>
          </a:xfrm>
          <a:prstGeom prst="line">
            <a:avLst/>
          </a:prstGeom>
          <a:ln w="28575">
            <a:solidFill>
              <a:srgbClr val="64818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22736174-9FB4-4113-95BD-3294A6681901}"/>
              </a:ext>
            </a:extLst>
          </p:cNvPr>
          <p:cNvSpPr txBox="1"/>
          <p:nvPr/>
        </p:nvSpPr>
        <p:spPr>
          <a:xfrm>
            <a:off x="619125" y="31316"/>
            <a:ext cx="3649980" cy="400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solidFill>
                  <a:srgbClr val="64818D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마무리</a:t>
            </a:r>
            <a:endParaRPr lang="ko-KR" altLang="en-US" sz="2000" b="1" dirty="0">
              <a:solidFill>
                <a:srgbClr val="64818D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76DB01A-39A2-4BB2-9D95-2037085409D7}"/>
              </a:ext>
            </a:extLst>
          </p:cNvPr>
          <p:cNvSpPr txBox="1"/>
          <p:nvPr/>
        </p:nvSpPr>
        <p:spPr>
          <a:xfrm>
            <a:off x="5268940" y="359944"/>
            <a:ext cx="22337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latin typeface="HY그래픽M" panose="02030600000101010101" pitchFamily="18" charset="-127"/>
                <a:ea typeface="조선일보명조" panose="02030304000000000000"/>
                <a:cs typeface="조선일보명조" panose="02030304000000000000" pitchFamily="18" charset="-127"/>
              </a:rPr>
              <a:t>조원 별 역할 분담</a:t>
            </a:r>
            <a:endParaRPr lang="ko-KR" altLang="en-US" b="1" dirty="0">
              <a:latin typeface="HY그래픽M" panose="02030600000101010101" pitchFamily="18" charset="-127"/>
              <a:ea typeface="조선일보명조" panose="02030304000000000000"/>
              <a:cs typeface="조선일보명조" panose="02030304000000000000" pitchFamily="18" charset="-127"/>
            </a:endParaRPr>
          </a:p>
        </p:txBody>
      </p:sp>
      <p:sp>
        <p:nvSpPr>
          <p:cNvPr id="5" name="모서리가 둥근 사각형 설명선 4"/>
          <p:cNvSpPr/>
          <p:nvPr/>
        </p:nvSpPr>
        <p:spPr>
          <a:xfrm>
            <a:off x="305436" y="980479"/>
            <a:ext cx="2647666" cy="2511189"/>
          </a:xfrm>
          <a:prstGeom prst="wedgeRoundRectCallo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모서리가 둥근 사각형 설명선 24"/>
          <p:cNvSpPr/>
          <p:nvPr/>
        </p:nvSpPr>
        <p:spPr>
          <a:xfrm>
            <a:off x="3297364" y="980479"/>
            <a:ext cx="2647666" cy="2511189"/>
          </a:xfrm>
          <a:prstGeom prst="wedgeRoundRectCallo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/>
          <p:cNvSpPr/>
          <p:nvPr/>
        </p:nvSpPr>
        <p:spPr>
          <a:xfrm>
            <a:off x="3481129" y="4015100"/>
            <a:ext cx="2119639" cy="1730517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모서리가 둥근 사각형 설명선 27"/>
          <p:cNvSpPr/>
          <p:nvPr/>
        </p:nvSpPr>
        <p:spPr>
          <a:xfrm>
            <a:off x="6259057" y="980479"/>
            <a:ext cx="2647666" cy="2511189"/>
          </a:xfrm>
          <a:prstGeom prst="wedgeRoundRectCallo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/>
          <p:cNvSpPr/>
          <p:nvPr/>
        </p:nvSpPr>
        <p:spPr>
          <a:xfrm>
            <a:off x="6442822" y="4015100"/>
            <a:ext cx="2119639" cy="1730517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모서리가 둥근 사각형 설명선 30"/>
          <p:cNvSpPr/>
          <p:nvPr/>
        </p:nvSpPr>
        <p:spPr>
          <a:xfrm>
            <a:off x="9250985" y="980479"/>
            <a:ext cx="2647666" cy="2511189"/>
          </a:xfrm>
          <a:prstGeom prst="wedgeRoundRectCallo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9434750" y="4015100"/>
            <a:ext cx="2119639" cy="1730517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4699584" y="4576036"/>
            <a:ext cx="448194" cy="30432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596265" y="1565930"/>
            <a:ext cx="213007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mtClean="0">
                <a:latin typeface="휴먼편지체" panose="02030504000101010101" pitchFamily="18" charset="-127"/>
                <a:ea typeface="휴먼편지체" panose="02030504000101010101" pitchFamily="18" charset="-127"/>
              </a:rPr>
              <a:t>아두이노를 이용하여 </a:t>
            </a:r>
            <a:r>
              <a:rPr lang="ko-KR" altLang="en-US" sz="2000" dirty="0" smtClean="0">
                <a:latin typeface="휴먼편지체" panose="02030504000101010101" pitchFamily="18" charset="-127"/>
                <a:ea typeface="휴먼편지체" panose="02030504000101010101" pitchFamily="18" charset="-127"/>
              </a:rPr>
              <a:t>실시간 </a:t>
            </a:r>
            <a:r>
              <a:rPr lang="ko-KR" altLang="en-US" sz="20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환율을 </a:t>
            </a:r>
            <a:r>
              <a:rPr lang="ko-KR" altLang="en-US" sz="2000" dirty="0" smtClean="0">
                <a:latin typeface="휴먼편지체" panose="02030504000101010101" pitchFamily="18" charset="-127"/>
                <a:ea typeface="휴먼편지체" panose="02030504000101010101" pitchFamily="18" charset="-127"/>
              </a:rPr>
              <a:t>적용하고 예산을 관리하는 역할을 맡았습니다</a:t>
            </a:r>
            <a:r>
              <a:rPr lang="en-US" altLang="ko-KR" sz="2000" dirty="0" smtClean="0">
                <a:latin typeface="휴먼편지체" panose="02030504000101010101" pitchFamily="18" charset="-127"/>
                <a:ea typeface="휴먼편지체" panose="02030504000101010101" pitchFamily="18" charset="-127"/>
              </a:rPr>
              <a:t>.</a:t>
            </a:r>
            <a:endParaRPr lang="ko-KR" altLang="en-US" sz="20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481129" y="1422893"/>
            <a:ext cx="232425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atin typeface="휴먼편지체" panose="02030504000101010101" pitchFamily="18" charset="-127"/>
                <a:ea typeface="휴먼편지체" panose="02030504000101010101" pitchFamily="18" charset="-127"/>
              </a:rPr>
              <a:t>아두이노와 서브 모터를 이용하여 동전 반환 부를 설계 및 프로그래밍하는 역할을 맡았습니다</a:t>
            </a:r>
            <a:r>
              <a:rPr lang="en-US" altLang="ko-KR" sz="2000" dirty="0" smtClean="0">
                <a:latin typeface="휴먼편지체" panose="02030504000101010101" pitchFamily="18" charset="-127"/>
                <a:ea typeface="휴먼편지체" panose="02030504000101010101" pitchFamily="18" charset="-127"/>
              </a:rPr>
              <a:t>.</a:t>
            </a:r>
            <a:endParaRPr lang="ko-KR" altLang="en-US" sz="20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611476" y="1420464"/>
            <a:ext cx="213007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atin typeface="휴먼편지체" panose="02030504000101010101" pitchFamily="18" charset="-127"/>
                <a:ea typeface="휴먼편지체" panose="02030504000101010101" pitchFamily="18" charset="-127"/>
              </a:rPr>
              <a:t>3D</a:t>
            </a:r>
            <a:r>
              <a:rPr lang="ko-KR" altLang="en-US" sz="2000" dirty="0" smtClean="0">
                <a:latin typeface="휴먼편지체" panose="02030504000101010101" pitchFamily="18" charset="-127"/>
                <a:ea typeface="휴먼편지체" panose="02030504000101010101" pitchFamily="18" charset="-127"/>
              </a:rPr>
              <a:t>프린터를 이용하여 하드웨어를 제작하고 센서 부를 프로그래밍하는 역할을 맡았습니다</a:t>
            </a:r>
            <a:r>
              <a:rPr lang="en-US" altLang="ko-KR" sz="2000" dirty="0" smtClean="0">
                <a:latin typeface="휴먼편지체" panose="02030504000101010101" pitchFamily="18" charset="-127"/>
                <a:ea typeface="휴먼편지체" panose="02030504000101010101" pitchFamily="18" charset="-127"/>
              </a:rPr>
              <a:t>.</a:t>
            </a:r>
            <a:endParaRPr lang="ko-KR" altLang="en-US" sz="20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9627521" y="1420464"/>
            <a:ext cx="213007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atin typeface="휴먼편지체" panose="02030504000101010101" pitchFamily="18" charset="-127"/>
                <a:ea typeface="휴먼편지체" panose="02030504000101010101" pitchFamily="18" charset="-127"/>
              </a:rPr>
              <a:t>아두이노를 제어하는 인터페이스를 설계 프로그래밍하고 스케줄을 관리하는 역할을 맡았습니다</a:t>
            </a:r>
            <a:r>
              <a:rPr lang="en-US" altLang="ko-KR" sz="2000" dirty="0" smtClean="0">
                <a:latin typeface="휴먼편지체" panose="02030504000101010101" pitchFamily="18" charset="-127"/>
                <a:ea typeface="휴먼편지체" panose="02030504000101010101" pitchFamily="18" charset="-127"/>
              </a:rPr>
              <a:t>.</a:t>
            </a:r>
            <a:endParaRPr lang="ko-KR" altLang="en-US" sz="20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174483" y="5936776"/>
            <a:ext cx="1392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강성수</a:t>
            </a:r>
            <a:endParaRPr lang="ko-KR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10162317" y="5936776"/>
            <a:ext cx="1392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한승구</a:t>
            </a:r>
            <a:endParaRPr lang="ko-KR" alt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7105102" y="5936776"/>
            <a:ext cx="1392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윤병연</a:t>
            </a:r>
            <a:endParaRPr lang="ko-KR" alt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4181832" y="5936776"/>
            <a:ext cx="1392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김성하</a:t>
            </a:r>
            <a:endParaRPr lang="ko-KR" altLang="en-US" dirty="0"/>
          </a:p>
        </p:txBody>
      </p:sp>
      <p:sp>
        <p:nvSpPr>
          <p:cNvPr id="33" name="자유형 32"/>
          <p:cNvSpPr/>
          <p:nvPr/>
        </p:nvSpPr>
        <p:spPr>
          <a:xfrm>
            <a:off x="3855715" y="4176215"/>
            <a:ext cx="893706" cy="532263"/>
          </a:xfrm>
          <a:custGeom>
            <a:avLst/>
            <a:gdLst>
              <a:gd name="connsiteX0" fmla="*/ 893706 w 893706"/>
              <a:gd name="connsiteY0" fmla="*/ 532263 h 532263"/>
              <a:gd name="connsiteX1" fmla="*/ 47545 w 893706"/>
              <a:gd name="connsiteY1" fmla="*/ 40943 h 532263"/>
              <a:gd name="connsiteX2" fmla="*/ 102136 w 893706"/>
              <a:gd name="connsiteY2" fmla="*/ 27295 h 532263"/>
              <a:gd name="connsiteX3" fmla="*/ 61192 w 893706"/>
              <a:gd name="connsiteY3" fmla="*/ 0 h 5322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93706" h="532263">
                <a:moveTo>
                  <a:pt x="893706" y="532263"/>
                </a:moveTo>
                <a:cubicBezTo>
                  <a:pt x="536589" y="328683"/>
                  <a:pt x="179473" y="125104"/>
                  <a:pt x="47545" y="40943"/>
                </a:cubicBezTo>
                <a:cubicBezTo>
                  <a:pt x="-84383" y="-43218"/>
                  <a:pt x="99861" y="34119"/>
                  <a:pt x="102136" y="27295"/>
                </a:cubicBezTo>
                <a:cubicBezTo>
                  <a:pt x="104411" y="20471"/>
                  <a:pt x="82801" y="10235"/>
                  <a:pt x="61192" y="0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자유형 38"/>
          <p:cNvSpPr/>
          <p:nvPr/>
        </p:nvSpPr>
        <p:spPr>
          <a:xfrm>
            <a:off x="5036024" y="4858603"/>
            <a:ext cx="532622" cy="337503"/>
          </a:xfrm>
          <a:custGeom>
            <a:avLst/>
            <a:gdLst>
              <a:gd name="connsiteX0" fmla="*/ 0 w 532622"/>
              <a:gd name="connsiteY0" fmla="*/ 0 h 337503"/>
              <a:gd name="connsiteX1" fmla="*/ 491319 w 532622"/>
              <a:gd name="connsiteY1" fmla="*/ 327546 h 337503"/>
              <a:gd name="connsiteX2" fmla="*/ 504967 w 532622"/>
              <a:gd name="connsiteY2" fmla="*/ 259307 h 337503"/>
              <a:gd name="connsiteX3" fmla="*/ 504967 w 532622"/>
              <a:gd name="connsiteY3" fmla="*/ 259307 h 337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2622" h="337503">
                <a:moveTo>
                  <a:pt x="0" y="0"/>
                </a:moveTo>
                <a:cubicBezTo>
                  <a:pt x="203579" y="142164"/>
                  <a:pt x="407158" y="284328"/>
                  <a:pt x="491319" y="327546"/>
                </a:cubicBezTo>
                <a:cubicBezTo>
                  <a:pt x="575480" y="370764"/>
                  <a:pt x="504967" y="259307"/>
                  <a:pt x="504967" y="259307"/>
                </a:cubicBezTo>
                <a:lnTo>
                  <a:pt x="504967" y="259307"/>
                </a:ln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/>
          <p:cNvSpPr/>
          <p:nvPr/>
        </p:nvSpPr>
        <p:spPr>
          <a:xfrm>
            <a:off x="3929600" y="4708478"/>
            <a:ext cx="446853" cy="15012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/>
          <p:cNvSpPr/>
          <p:nvPr/>
        </p:nvSpPr>
        <p:spPr>
          <a:xfrm>
            <a:off x="4086623" y="4717036"/>
            <a:ext cx="159972" cy="141568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포인트가 4개인 별 44"/>
          <p:cNvSpPr/>
          <p:nvPr/>
        </p:nvSpPr>
        <p:spPr>
          <a:xfrm>
            <a:off x="4856848" y="3932903"/>
            <a:ext cx="290930" cy="243312"/>
          </a:xfrm>
          <a:prstGeom prst="star4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8" name="직선 연결선 47"/>
          <p:cNvCxnSpPr/>
          <p:nvPr/>
        </p:nvCxnSpPr>
        <p:spPr>
          <a:xfrm>
            <a:off x="4412063" y="5404300"/>
            <a:ext cx="37895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그룹 37"/>
          <p:cNvGrpSpPr/>
          <p:nvPr/>
        </p:nvGrpSpPr>
        <p:grpSpPr>
          <a:xfrm>
            <a:off x="485742" y="4077119"/>
            <a:ext cx="2119639" cy="1730517"/>
            <a:chOff x="489201" y="4015100"/>
            <a:chExt cx="2119639" cy="1730517"/>
          </a:xfrm>
        </p:grpSpPr>
        <p:sp>
          <p:nvSpPr>
            <p:cNvPr id="46" name="타원 45"/>
            <p:cNvSpPr/>
            <p:nvPr/>
          </p:nvSpPr>
          <p:spPr>
            <a:xfrm>
              <a:off x="489201" y="4015100"/>
              <a:ext cx="2119639" cy="1730517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3000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3000" dirty="0">
                  <a:solidFill>
                    <a:schemeClr val="tx1"/>
                  </a:solidFill>
                </a:rPr>
                <a:t>€</a:t>
              </a:r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B1C46328-CD9B-46FB-B8D2-4794BF018D43}"/>
                </a:ext>
              </a:extLst>
            </p:cNvPr>
            <p:cNvSpPr/>
            <p:nvPr/>
          </p:nvSpPr>
          <p:spPr>
            <a:xfrm>
              <a:off x="1765784" y="4363044"/>
              <a:ext cx="422121" cy="35399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4B4C5F16-A66B-4302-A924-E199C11FAC2C}"/>
                </a:ext>
              </a:extLst>
            </p:cNvPr>
            <p:cNvSpPr/>
            <p:nvPr/>
          </p:nvSpPr>
          <p:spPr>
            <a:xfrm>
              <a:off x="945496" y="4374205"/>
              <a:ext cx="422121" cy="35399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" name="직선 연결선 2"/>
          <p:cNvCxnSpPr/>
          <p:nvPr/>
        </p:nvCxnSpPr>
        <p:spPr>
          <a:xfrm>
            <a:off x="6871063" y="4708478"/>
            <a:ext cx="47026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/>
          <p:cNvCxnSpPr/>
          <p:nvPr/>
        </p:nvCxnSpPr>
        <p:spPr>
          <a:xfrm>
            <a:off x="7676515" y="4683847"/>
            <a:ext cx="47026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7341326" y="5375263"/>
            <a:ext cx="33518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타원 6"/>
          <p:cNvSpPr/>
          <p:nvPr/>
        </p:nvSpPr>
        <p:spPr>
          <a:xfrm>
            <a:off x="9993086" y="4613220"/>
            <a:ext cx="169231" cy="7062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타원 51"/>
          <p:cNvSpPr/>
          <p:nvPr/>
        </p:nvSpPr>
        <p:spPr>
          <a:xfrm>
            <a:off x="10858353" y="4608281"/>
            <a:ext cx="169231" cy="7062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/>
          <p:cNvCxnSpPr/>
          <p:nvPr/>
        </p:nvCxnSpPr>
        <p:spPr>
          <a:xfrm>
            <a:off x="10332720" y="5333163"/>
            <a:ext cx="3598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3520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TextBox 83">
            <a:extLst>
              <a:ext uri="{FF2B5EF4-FFF2-40B4-BE49-F238E27FC236}">
                <a16:creationId xmlns:a16="http://schemas.microsoft.com/office/drawing/2014/main" id="{E35C6A02-1C44-43C4-8934-B5E7F47E7816}"/>
              </a:ext>
            </a:extLst>
          </p:cNvPr>
          <p:cNvSpPr txBox="1"/>
          <p:nvPr/>
        </p:nvSpPr>
        <p:spPr>
          <a:xfrm>
            <a:off x="-78105" y="3069590"/>
            <a:ext cx="696531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일본 특성상 </a:t>
            </a:r>
            <a:r>
              <a:rPr lang="ko-KR" altLang="en-US" sz="2400" b="1" u="sng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현금 사용률</a:t>
            </a:r>
            <a:r>
              <a:rPr lang="ko-KR" altLang="en-US" sz="24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이 높다</a:t>
            </a:r>
            <a:r>
              <a:rPr lang="en-US" altLang="ko-KR" sz="24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!</a:t>
            </a:r>
          </a:p>
          <a:p>
            <a:pPr algn="ctr"/>
            <a:endParaRPr lang="en-US" altLang="ko-KR" sz="2400" dirty="0" smtClean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r>
              <a:rPr lang="ko-KR" altLang="en-US" sz="24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이로 인해 발생하는</a:t>
            </a:r>
            <a:endParaRPr lang="en-US" altLang="ko-KR" sz="2400" dirty="0" smtClean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r>
              <a:rPr lang="ko-KR" altLang="en-US" sz="24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많은 </a:t>
            </a:r>
            <a:r>
              <a:rPr lang="ko-KR" altLang="en-US" sz="2400" b="1" u="sng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동전</a:t>
            </a:r>
            <a:r>
              <a:rPr lang="ko-KR" altLang="en-US" sz="24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들</a:t>
            </a:r>
            <a:endParaRPr lang="en-US" altLang="ko-KR" sz="2400" dirty="0" smtClean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endParaRPr lang="en-US" altLang="ko-KR" sz="2400" dirty="0" smtClean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r>
              <a:rPr lang="ko-KR" altLang="en-US" sz="24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이 </a:t>
            </a:r>
            <a:r>
              <a:rPr lang="ko-KR" altLang="en-US" sz="2400" b="1" u="sng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동전</a:t>
            </a:r>
            <a:r>
              <a:rPr lang="ko-KR" altLang="en-US" sz="24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들을 어떻게 처리할까</a:t>
            </a:r>
            <a:r>
              <a:rPr lang="en-US" altLang="ko-KR" sz="24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?</a:t>
            </a: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90CCC99F-BF93-46DE-AE8A-B1F57324F079}"/>
              </a:ext>
            </a:extLst>
          </p:cNvPr>
          <p:cNvSpPr/>
          <p:nvPr/>
        </p:nvSpPr>
        <p:spPr>
          <a:xfrm>
            <a:off x="6790055" y="0"/>
            <a:ext cx="5401945" cy="6858000"/>
          </a:xfrm>
          <a:prstGeom prst="rect">
            <a:avLst/>
          </a:prstGeom>
          <a:solidFill>
            <a:srgbClr val="6481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0" y="0"/>
            <a:ext cx="673735" cy="400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64818D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01</a:t>
            </a:r>
            <a:endParaRPr lang="ko-KR" altLang="en-US" sz="2000" b="1" dirty="0">
              <a:solidFill>
                <a:srgbClr val="64818D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432435" y="88265"/>
            <a:ext cx="45720" cy="307340"/>
          </a:xfrm>
          <a:prstGeom prst="rect">
            <a:avLst/>
          </a:prstGeom>
          <a:solidFill>
            <a:srgbClr val="6481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D060AC2A-B098-4474-8B39-859867369D4F}"/>
              </a:ext>
            </a:extLst>
          </p:cNvPr>
          <p:cNvCxnSpPr/>
          <p:nvPr/>
        </p:nvCxnSpPr>
        <p:spPr>
          <a:xfrm>
            <a:off x="0" y="427990"/>
            <a:ext cx="2743200" cy="0"/>
          </a:xfrm>
          <a:prstGeom prst="line">
            <a:avLst/>
          </a:prstGeom>
          <a:ln w="28575">
            <a:solidFill>
              <a:srgbClr val="64818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이등변 삼각형 82">
            <a:extLst>
              <a:ext uri="{FF2B5EF4-FFF2-40B4-BE49-F238E27FC236}">
                <a16:creationId xmlns:a16="http://schemas.microsoft.com/office/drawing/2014/main" id="{13FB39F4-8BC7-42F8-926A-8074C20D8AA6}"/>
              </a:ext>
            </a:extLst>
          </p:cNvPr>
          <p:cNvSpPr/>
          <p:nvPr/>
        </p:nvSpPr>
        <p:spPr>
          <a:xfrm rot="16200000">
            <a:off x="6362065" y="3336290"/>
            <a:ext cx="486410" cy="369570"/>
          </a:xfrm>
          <a:prstGeom prst="triangle">
            <a:avLst/>
          </a:prstGeom>
          <a:solidFill>
            <a:srgbClr val="6481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1179978" y="1727906"/>
            <a:ext cx="4088058" cy="694179"/>
            <a:chOff x="1179978" y="1727906"/>
            <a:chExt cx="4088058" cy="694179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E76DB01A-39A2-4BB2-9D95-2037085409D7}"/>
                </a:ext>
              </a:extLst>
            </p:cNvPr>
            <p:cNvSpPr txBox="1"/>
            <p:nvPr/>
          </p:nvSpPr>
          <p:spPr>
            <a:xfrm>
              <a:off x="1179978" y="1780006"/>
              <a:ext cx="408805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 smtClean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선정 배경 및 기술현황 </a:t>
              </a:r>
              <a:endParaRPr lang="ko-KR" altLang="en-US" sz="32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D31ACE20-0413-4341-98B4-C4500B7F03FC}"/>
                </a:ext>
              </a:extLst>
            </p:cNvPr>
            <p:cNvSpPr/>
            <p:nvPr/>
          </p:nvSpPr>
          <p:spPr>
            <a:xfrm rot="2062298">
              <a:off x="1195340" y="1727906"/>
              <a:ext cx="45720" cy="295275"/>
            </a:xfrm>
            <a:prstGeom prst="rect">
              <a:avLst/>
            </a:prstGeom>
            <a:solidFill>
              <a:srgbClr val="64818D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1E0FDA7F-6191-4A84-AFC2-AF5A023D9A7A}"/>
                </a:ext>
              </a:extLst>
            </p:cNvPr>
            <p:cNvSpPr/>
            <p:nvPr/>
          </p:nvSpPr>
          <p:spPr>
            <a:xfrm rot="1926365">
              <a:off x="5211339" y="2126810"/>
              <a:ext cx="45720" cy="295275"/>
            </a:xfrm>
            <a:prstGeom prst="rect">
              <a:avLst/>
            </a:prstGeom>
            <a:solidFill>
              <a:srgbClr val="64818D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</p:grp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9788" y="1918335"/>
            <a:ext cx="4492005" cy="2994670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  <a:softEdge rad="254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573991" y="41880"/>
            <a:ext cx="31204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solidFill>
                  <a:srgbClr val="64818D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서론</a:t>
            </a:r>
            <a:endParaRPr lang="ko-KR" altLang="en-US" sz="2000" b="1" dirty="0">
              <a:solidFill>
                <a:srgbClr val="64818D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1457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Box 49"/>
          <p:cNvSpPr txBox="1"/>
          <p:nvPr/>
        </p:nvSpPr>
        <p:spPr>
          <a:xfrm>
            <a:off x="31382" y="19418"/>
            <a:ext cx="673735" cy="400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rgbClr val="64818D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04</a:t>
            </a:r>
            <a:endParaRPr lang="ko-KR" altLang="en-US" sz="2000" b="1" dirty="0">
              <a:solidFill>
                <a:srgbClr val="64818D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573405" y="74897"/>
            <a:ext cx="45720" cy="307340"/>
          </a:xfrm>
          <a:prstGeom prst="rect">
            <a:avLst/>
          </a:prstGeom>
          <a:solidFill>
            <a:srgbClr val="6481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D060AC2A-B098-4474-8B39-859867369D4F}"/>
              </a:ext>
            </a:extLst>
          </p:cNvPr>
          <p:cNvCxnSpPr>
            <a:cxnSpLocks/>
          </p:cNvCxnSpPr>
          <p:nvPr/>
        </p:nvCxnSpPr>
        <p:spPr>
          <a:xfrm>
            <a:off x="0" y="427990"/>
            <a:ext cx="2566555" cy="0"/>
          </a:xfrm>
          <a:prstGeom prst="line">
            <a:avLst/>
          </a:prstGeom>
          <a:ln w="28575">
            <a:solidFill>
              <a:srgbClr val="64818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22736174-9FB4-4113-95BD-3294A6681901}"/>
              </a:ext>
            </a:extLst>
          </p:cNvPr>
          <p:cNvSpPr txBox="1"/>
          <p:nvPr/>
        </p:nvSpPr>
        <p:spPr>
          <a:xfrm>
            <a:off x="619125" y="31316"/>
            <a:ext cx="3649980" cy="400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solidFill>
                  <a:srgbClr val="64818D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마무리</a:t>
            </a:r>
            <a:endParaRPr lang="ko-KR" altLang="en-US" sz="2000" b="1" dirty="0">
              <a:solidFill>
                <a:srgbClr val="64818D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76DB01A-39A2-4BB2-9D95-2037085409D7}"/>
              </a:ext>
            </a:extLst>
          </p:cNvPr>
          <p:cNvSpPr txBox="1"/>
          <p:nvPr/>
        </p:nvSpPr>
        <p:spPr>
          <a:xfrm>
            <a:off x="5836563" y="382237"/>
            <a:ext cx="1560280" cy="3693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latin typeface="조선일보명조" panose="02030304000000000000" pitchFamily="18" charset="-127"/>
                <a:ea typeface="조선일보명조" panose="02030304000000000000"/>
                <a:cs typeface="조선일보명조" panose="02030304000000000000" pitchFamily="18" charset="-127"/>
              </a:rPr>
              <a:t>일정 및 계획</a:t>
            </a:r>
            <a:endParaRPr lang="ko-KR" altLang="en-US" b="1" dirty="0">
              <a:latin typeface="조선일보명조" panose="02030304000000000000" pitchFamily="18" charset="-127"/>
              <a:ea typeface="조선일보명조" panose="02030304000000000000"/>
              <a:cs typeface="조선일보명조" panose="02030304000000000000" pitchFamily="18" charset="-127"/>
            </a:endParaRPr>
          </a:p>
        </p:txBody>
      </p:sp>
      <p:graphicFrame>
        <p:nvGraphicFramePr>
          <p:cNvPr id="46" name="표 4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917315"/>
              </p:ext>
            </p:extLst>
          </p:nvPr>
        </p:nvGraphicFramePr>
        <p:xfrm>
          <a:off x="373294" y="1166061"/>
          <a:ext cx="11304652" cy="5216452"/>
        </p:xfrm>
        <a:graphic>
          <a:graphicData uri="http://schemas.openxmlformats.org/drawingml/2006/table">
            <a:tbl>
              <a:tblPr/>
              <a:tblGrid>
                <a:gridCol w="1935840">
                  <a:extLst>
                    <a:ext uri="{9D8B030D-6E8A-4147-A177-3AD203B41FA5}">
                      <a16:colId xmlns:a16="http://schemas.microsoft.com/office/drawing/2014/main" val="1336333799"/>
                    </a:ext>
                  </a:extLst>
                </a:gridCol>
                <a:gridCol w="781305">
                  <a:extLst>
                    <a:ext uri="{9D8B030D-6E8A-4147-A177-3AD203B41FA5}">
                      <a16:colId xmlns:a16="http://schemas.microsoft.com/office/drawing/2014/main" val="3578945037"/>
                    </a:ext>
                  </a:extLst>
                </a:gridCol>
                <a:gridCol w="781305">
                  <a:extLst>
                    <a:ext uri="{9D8B030D-6E8A-4147-A177-3AD203B41FA5}">
                      <a16:colId xmlns:a16="http://schemas.microsoft.com/office/drawing/2014/main" val="3790968269"/>
                    </a:ext>
                  </a:extLst>
                </a:gridCol>
                <a:gridCol w="781305">
                  <a:extLst>
                    <a:ext uri="{9D8B030D-6E8A-4147-A177-3AD203B41FA5}">
                      <a16:colId xmlns:a16="http://schemas.microsoft.com/office/drawing/2014/main" val="1431900862"/>
                    </a:ext>
                  </a:extLst>
                </a:gridCol>
                <a:gridCol w="781305">
                  <a:extLst>
                    <a:ext uri="{9D8B030D-6E8A-4147-A177-3AD203B41FA5}">
                      <a16:colId xmlns:a16="http://schemas.microsoft.com/office/drawing/2014/main" val="2089812626"/>
                    </a:ext>
                  </a:extLst>
                </a:gridCol>
                <a:gridCol w="781305">
                  <a:extLst>
                    <a:ext uri="{9D8B030D-6E8A-4147-A177-3AD203B41FA5}">
                      <a16:colId xmlns:a16="http://schemas.microsoft.com/office/drawing/2014/main" val="2455809484"/>
                    </a:ext>
                  </a:extLst>
                </a:gridCol>
                <a:gridCol w="781305">
                  <a:extLst>
                    <a:ext uri="{9D8B030D-6E8A-4147-A177-3AD203B41FA5}">
                      <a16:colId xmlns:a16="http://schemas.microsoft.com/office/drawing/2014/main" val="3189450912"/>
                    </a:ext>
                  </a:extLst>
                </a:gridCol>
                <a:gridCol w="781305">
                  <a:extLst>
                    <a:ext uri="{9D8B030D-6E8A-4147-A177-3AD203B41FA5}">
                      <a16:colId xmlns:a16="http://schemas.microsoft.com/office/drawing/2014/main" val="125096456"/>
                    </a:ext>
                  </a:extLst>
                </a:gridCol>
                <a:gridCol w="781305">
                  <a:extLst>
                    <a:ext uri="{9D8B030D-6E8A-4147-A177-3AD203B41FA5}">
                      <a16:colId xmlns:a16="http://schemas.microsoft.com/office/drawing/2014/main" val="408036708"/>
                    </a:ext>
                  </a:extLst>
                </a:gridCol>
                <a:gridCol w="781305">
                  <a:extLst>
                    <a:ext uri="{9D8B030D-6E8A-4147-A177-3AD203B41FA5}">
                      <a16:colId xmlns:a16="http://schemas.microsoft.com/office/drawing/2014/main" val="3009976010"/>
                    </a:ext>
                  </a:extLst>
                </a:gridCol>
                <a:gridCol w="781305">
                  <a:extLst>
                    <a:ext uri="{9D8B030D-6E8A-4147-A177-3AD203B41FA5}">
                      <a16:colId xmlns:a16="http://schemas.microsoft.com/office/drawing/2014/main" val="3770658824"/>
                    </a:ext>
                  </a:extLst>
                </a:gridCol>
                <a:gridCol w="781305">
                  <a:extLst>
                    <a:ext uri="{9D8B030D-6E8A-4147-A177-3AD203B41FA5}">
                      <a16:colId xmlns:a16="http://schemas.microsoft.com/office/drawing/2014/main" val="4262829302"/>
                    </a:ext>
                  </a:extLst>
                </a:gridCol>
                <a:gridCol w="774457">
                  <a:extLst>
                    <a:ext uri="{9D8B030D-6E8A-4147-A177-3AD203B41FA5}">
                      <a16:colId xmlns:a16="http://schemas.microsoft.com/office/drawing/2014/main" val="4047962980"/>
                    </a:ext>
                  </a:extLst>
                </a:gridCol>
              </a:tblGrid>
              <a:tr h="58170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DnDiag">
                      <a:fgClr>
                        <a:srgbClr val="EAE6DF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1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주 차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2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주 차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3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주 차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4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주 차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5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주 차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6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주 차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7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주 차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8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주 차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9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주 차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10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주 차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11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주 차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12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주 차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1934894"/>
                  </a:ext>
                </a:extLst>
              </a:tr>
              <a:tr h="57934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목표 설정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85562089"/>
                  </a:ext>
                </a:extLst>
              </a:tr>
              <a:tr h="57934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동전 분류 판 설계 및 제작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73857231"/>
                  </a:ext>
                </a:extLst>
              </a:tr>
              <a:tr h="57934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동전 센서 부 설계 및 제작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7345093"/>
                  </a:ext>
                </a:extLst>
              </a:tr>
              <a:tr h="57934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동전 반환 부 설계 및 제작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11808149"/>
                  </a:ext>
                </a:extLst>
              </a:tr>
              <a:tr h="57934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실시간 환율 적용 설계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7646208"/>
                  </a:ext>
                </a:extLst>
              </a:tr>
              <a:tr h="57934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인터페이스 설계 및 제작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61867367"/>
                  </a:ext>
                </a:extLst>
              </a:tr>
              <a:tr h="57934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각 부분 연동 및 완성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3737374"/>
                  </a:ext>
                </a:extLst>
              </a:tr>
              <a:tr h="57934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최종 보고서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5950511"/>
                  </a:ext>
                </a:extLst>
              </a:tr>
            </a:tbl>
          </a:graphicData>
        </a:graphic>
      </p:graphicFrame>
      <p:grpSp>
        <p:nvGrpSpPr>
          <p:cNvPr id="38" name="그룹 37"/>
          <p:cNvGrpSpPr/>
          <p:nvPr/>
        </p:nvGrpSpPr>
        <p:grpSpPr>
          <a:xfrm>
            <a:off x="2319264" y="1932972"/>
            <a:ext cx="9335450" cy="4271186"/>
            <a:chOff x="2566555" y="1932972"/>
            <a:chExt cx="9335450" cy="4271186"/>
          </a:xfrm>
        </p:grpSpPr>
        <p:sp>
          <p:nvSpPr>
            <p:cNvPr id="34" name="오른쪽 화살표 33"/>
            <p:cNvSpPr/>
            <p:nvPr/>
          </p:nvSpPr>
          <p:spPr>
            <a:xfrm>
              <a:off x="2566555" y="1932972"/>
              <a:ext cx="1530883" cy="23149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오른쪽 화살표 50"/>
            <p:cNvSpPr/>
            <p:nvPr/>
          </p:nvSpPr>
          <p:spPr>
            <a:xfrm>
              <a:off x="7253343" y="4829303"/>
              <a:ext cx="1530883" cy="23149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오른쪽 화살표 51"/>
            <p:cNvSpPr/>
            <p:nvPr/>
          </p:nvSpPr>
          <p:spPr>
            <a:xfrm>
              <a:off x="4125028" y="3078257"/>
              <a:ext cx="1530883" cy="23149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오른쪽 화살표 52"/>
            <p:cNvSpPr/>
            <p:nvPr/>
          </p:nvSpPr>
          <p:spPr>
            <a:xfrm>
              <a:off x="5699947" y="3658540"/>
              <a:ext cx="1530883" cy="23149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오른쪽 화살표 53"/>
            <p:cNvSpPr/>
            <p:nvPr/>
          </p:nvSpPr>
          <p:spPr>
            <a:xfrm>
              <a:off x="5699947" y="4235780"/>
              <a:ext cx="1530883" cy="23149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오른쪽 화살표 56"/>
            <p:cNvSpPr/>
            <p:nvPr/>
          </p:nvSpPr>
          <p:spPr>
            <a:xfrm>
              <a:off x="8810699" y="5394454"/>
              <a:ext cx="1530883" cy="23149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오른쪽 화살표 57"/>
            <p:cNvSpPr/>
            <p:nvPr/>
          </p:nvSpPr>
          <p:spPr>
            <a:xfrm>
              <a:off x="4125028" y="2463210"/>
              <a:ext cx="1530883" cy="23149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오른쪽 화살표 58"/>
            <p:cNvSpPr/>
            <p:nvPr/>
          </p:nvSpPr>
          <p:spPr>
            <a:xfrm>
              <a:off x="10371122" y="5972664"/>
              <a:ext cx="1530883" cy="23149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032958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Box 49"/>
          <p:cNvSpPr txBox="1"/>
          <p:nvPr/>
        </p:nvSpPr>
        <p:spPr>
          <a:xfrm>
            <a:off x="31382" y="19418"/>
            <a:ext cx="673735" cy="400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rgbClr val="64818D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04</a:t>
            </a:r>
            <a:endParaRPr lang="ko-KR" altLang="en-US" sz="2000" b="1" dirty="0">
              <a:solidFill>
                <a:srgbClr val="64818D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573405" y="74897"/>
            <a:ext cx="45720" cy="307340"/>
          </a:xfrm>
          <a:prstGeom prst="rect">
            <a:avLst/>
          </a:prstGeom>
          <a:solidFill>
            <a:srgbClr val="6481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D060AC2A-B098-4474-8B39-859867369D4F}"/>
              </a:ext>
            </a:extLst>
          </p:cNvPr>
          <p:cNvCxnSpPr>
            <a:cxnSpLocks/>
          </p:cNvCxnSpPr>
          <p:nvPr/>
        </p:nvCxnSpPr>
        <p:spPr>
          <a:xfrm>
            <a:off x="0" y="427990"/>
            <a:ext cx="2566555" cy="0"/>
          </a:xfrm>
          <a:prstGeom prst="line">
            <a:avLst/>
          </a:prstGeom>
          <a:ln w="28575">
            <a:solidFill>
              <a:srgbClr val="64818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22736174-9FB4-4113-95BD-3294A6681901}"/>
              </a:ext>
            </a:extLst>
          </p:cNvPr>
          <p:cNvSpPr txBox="1"/>
          <p:nvPr/>
        </p:nvSpPr>
        <p:spPr>
          <a:xfrm>
            <a:off x="619125" y="31316"/>
            <a:ext cx="3649980" cy="400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solidFill>
                  <a:srgbClr val="64818D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마무리</a:t>
            </a:r>
            <a:endParaRPr lang="ko-KR" altLang="en-US" sz="2000" b="1" dirty="0">
              <a:solidFill>
                <a:srgbClr val="64818D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76DB01A-39A2-4BB2-9D95-2037085409D7}"/>
              </a:ext>
            </a:extLst>
          </p:cNvPr>
          <p:cNvSpPr txBox="1"/>
          <p:nvPr/>
        </p:nvSpPr>
        <p:spPr>
          <a:xfrm>
            <a:off x="5693482" y="228567"/>
            <a:ext cx="22337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latin typeface="HY그래픽M" panose="02030600000101010101" pitchFamily="18" charset="-127"/>
                <a:ea typeface="조선일보명조" panose="02030304000000000000"/>
                <a:cs typeface="조선일보명조" panose="02030304000000000000" pitchFamily="18" charset="-127"/>
              </a:rPr>
              <a:t>출처</a:t>
            </a:r>
            <a:endParaRPr lang="ko-KR" altLang="en-US" b="1" dirty="0">
              <a:latin typeface="HY그래픽M" panose="02030600000101010101" pitchFamily="18" charset="-127"/>
              <a:ea typeface="조선일보명조" panose="02030304000000000000"/>
              <a:cs typeface="조선일보명조" panose="02030304000000000000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53514" y="968066"/>
            <a:ext cx="4476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5P</a:t>
            </a:r>
            <a:endParaRPr lang="ko-KR" altLang="en-US" sz="1100" dirty="0"/>
          </a:p>
        </p:txBody>
      </p:sp>
      <p:sp>
        <p:nvSpPr>
          <p:cNvPr id="3" name="TextBox 2"/>
          <p:cNvSpPr txBox="1"/>
          <p:nvPr/>
        </p:nvSpPr>
        <p:spPr>
          <a:xfrm>
            <a:off x="496827" y="968066"/>
            <a:ext cx="33119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100" dirty="0" smtClean="0">
                <a:hlinkClick r:id="rId2"/>
              </a:rPr>
              <a:t>https</a:t>
            </a:r>
            <a:r>
              <a:rPr lang="en-US" altLang="ko-KR" sz="1100" dirty="0">
                <a:hlinkClick r:id="rId2"/>
              </a:rPr>
              <a:t>://</a:t>
            </a:r>
            <a:r>
              <a:rPr lang="en-US" altLang="ko-KR" sz="1100" dirty="0" smtClean="0">
                <a:hlinkClick r:id="rId2"/>
              </a:rPr>
              <a:t>cafe.naver.com/cebu100x/905292</a:t>
            </a:r>
            <a:endParaRPr lang="en-US" altLang="ko-KR" sz="1100" dirty="0" smtClean="0"/>
          </a:p>
          <a:p>
            <a:pPr marL="228600" indent="-228600">
              <a:buAutoNum type="arabicPeriod"/>
            </a:pPr>
            <a:r>
              <a:rPr lang="en-US" altLang="ko-KR" sz="1100" dirty="0">
                <a:hlinkClick r:id="rId3"/>
              </a:rPr>
              <a:t>https://cafe.naver.com/pusanmom/1983749</a:t>
            </a:r>
            <a:endParaRPr lang="en-US" altLang="ko-KR" sz="1100" dirty="0" smtClean="0"/>
          </a:p>
          <a:p>
            <a:endParaRPr lang="ko-KR" altLang="en-US" dirty="0"/>
          </a:p>
        </p:txBody>
      </p:sp>
      <p:grpSp>
        <p:nvGrpSpPr>
          <p:cNvPr id="7" name="그룹 6"/>
          <p:cNvGrpSpPr/>
          <p:nvPr/>
        </p:nvGrpSpPr>
        <p:grpSpPr>
          <a:xfrm>
            <a:off x="153514" y="1648089"/>
            <a:ext cx="3655292" cy="430887"/>
            <a:chOff x="633679" y="1393371"/>
            <a:chExt cx="3655292" cy="430887"/>
          </a:xfrm>
        </p:grpSpPr>
        <p:sp>
          <p:nvSpPr>
            <p:cNvPr id="38" name="TextBox 37"/>
            <p:cNvSpPr txBox="1"/>
            <p:nvPr/>
          </p:nvSpPr>
          <p:spPr>
            <a:xfrm>
              <a:off x="633679" y="1393371"/>
              <a:ext cx="44767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/>
                <a:t>6</a:t>
              </a:r>
              <a:r>
                <a:rPr lang="en-US" altLang="ko-KR" sz="1100" dirty="0" smtClean="0"/>
                <a:t>P</a:t>
              </a:r>
              <a:endParaRPr lang="ko-KR" altLang="en-US" sz="1100" dirty="0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976992" y="1393371"/>
              <a:ext cx="3311979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28600" indent="-228600">
                <a:buFont typeface="+mj-lt"/>
                <a:buAutoNum type="arabicPeriod"/>
              </a:pPr>
              <a:r>
                <a:rPr lang="ko-KR" altLang="en-US" sz="1100" dirty="0" smtClean="0"/>
                <a:t>외국 동전 </a:t>
              </a:r>
              <a:r>
                <a:rPr lang="ko-KR" altLang="en-US" sz="1100" dirty="0"/>
                <a:t>환전 거부하는 은행</a:t>
              </a:r>
              <a:r>
                <a:rPr lang="en-US" altLang="ko-KR" sz="1100" dirty="0"/>
                <a:t>…</a:t>
              </a:r>
              <a:r>
                <a:rPr lang="ko-KR" altLang="en-US" sz="1100" dirty="0"/>
                <a:t>환전 팁은</a:t>
              </a:r>
              <a:r>
                <a:rPr lang="en-US" altLang="ko-KR" sz="1100" dirty="0"/>
                <a:t>? [</a:t>
              </a:r>
              <a:r>
                <a:rPr lang="ko-KR" altLang="en-US" sz="1100" dirty="0"/>
                <a:t>뉴스</a:t>
              </a:r>
              <a:r>
                <a:rPr lang="en-US" altLang="ko-KR" sz="1100" dirty="0"/>
                <a:t>8</a:t>
              </a:r>
              <a:r>
                <a:rPr lang="en-US" altLang="ko-KR" sz="1100" dirty="0" smtClean="0"/>
                <a:t>], </a:t>
              </a:r>
              <a:r>
                <a:rPr lang="en-US" altLang="ko-KR" sz="1100" dirty="0">
                  <a:hlinkClick r:id="rId4"/>
                </a:rPr>
                <a:t>https://</a:t>
              </a:r>
              <a:r>
                <a:rPr lang="en-US" altLang="ko-KR" sz="1100" dirty="0" smtClean="0">
                  <a:hlinkClick r:id="rId4"/>
                </a:rPr>
                <a:t>youtu.be/JtIqLOaMHog</a:t>
              </a:r>
              <a:endParaRPr lang="ko-KR" altLang="en-US" sz="1100" dirty="0"/>
            </a:p>
          </p:txBody>
        </p:sp>
      </p:grpSp>
      <p:grpSp>
        <p:nvGrpSpPr>
          <p:cNvPr id="47" name="그룹 46"/>
          <p:cNvGrpSpPr/>
          <p:nvPr/>
        </p:nvGrpSpPr>
        <p:grpSpPr>
          <a:xfrm>
            <a:off x="153514" y="2180903"/>
            <a:ext cx="3525538" cy="1446550"/>
            <a:chOff x="633679" y="1393371"/>
            <a:chExt cx="3525538" cy="1598039"/>
          </a:xfrm>
        </p:grpSpPr>
        <p:sp>
          <p:nvSpPr>
            <p:cNvPr id="49" name="TextBox 48"/>
            <p:cNvSpPr txBox="1"/>
            <p:nvPr/>
          </p:nvSpPr>
          <p:spPr>
            <a:xfrm>
              <a:off x="633679" y="1393371"/>
              <a:ext cx="44767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 smtClean="0"/>
                <a:t>7P</a:t>
              </a:r>
              <a:endParaRPr lang="ko-KR" altLang="en-US" sz="1100" dirty="0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976992" y="1393371"/>
              <a:ext cx="3182225" cy="15980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28600" indent="-228600">
                <a:buFont typeface="+mj-lt"/>
                <a:buAutoNum type="arabicPeriod"/>
              </a:pPr>
              <a:r>
                <a:rPr lang="ko-KR" altLang="en-US" sz="1100" dirty="0" smtClean="0"/>
                <a:t>외국 동전 </a:t>
              </a:r>
              <a:r>
                <a:rPr lang="ko-KR" altLang="en-US" sz="1100" dirty="0"/>
                <a:t>환전 거부하는 은행</a:t>
              </a:r>
              <a:r>
                <a:rPr lang="en-US" altLang="ko-KR" sz="1100" dirty="0"/>
                <a:t>…</a:t>
              </a:r>
              <a:r>
                <a:rPr lang="ko-KR" altLang="en-US" sz="1100" dirty="0"/>
                <a:t>환전 팁은</a:t>
              </a:r>
              <a:r>
                <a:rPr lang="en-US" altLang="ko-KR" sz="1100" dirty="0"/>
                <a:t>? [</a:t>
              </a:r>
              <a:r>
                <a:rPr lang="ko-KR" altLang="en-US" sz="1100" dirty="0"/>
                <a:t>뉴스</a:t>
              </a:r>
              <a:r>
                <a:rPr lang="en-US" altLang="ko-KR" sz="1100" dirty="0"/>
                <a:t>8</a:t>
              </a:r>
              <a:r>
                <a:rPr lang="en-US" altLang="ko-KR" sz="1100" dirty="0" smtClean="0"/>
                <a:t>], </a:t>
              </a:r>
              <a:r>
                <a:rPr lang="en-US" altLang="ko-KR" sz="1100" dirty="0">
                  <a:hlinkClick r:id="rId4"/>
                </a:rPr>
                <a:t>https://</a:t>
              </a:r>
              <a:r>
                <a:rPr lang="en-US" altLang="ko-KR" sz="1100" dirty="0" smtClean="0">
                  <a:hlinkClick r:id="rId4"/>
                </a:rPr>
                <a:t>youtu.be/JtIqLOaMHog</a:t>
              </a:r>
              <a:endParaRPr lang="en-US" altLang="ko-KR" sz="1100" dirty="0" smtClean="0"/>
            </a:p>
            <a:p>
              <a:pPr marL="228600" indent="-228600">
                <a:buFont typeface="+mj-lt"/>
                <a:buAutoNum type="arabicPeriod"/>
              </a:pPr>
              <a:r>
                <a:rPr lang="ko-KR" altLang="en-US" sz="1100" dirty="0"/>
                <a:t>나유리</a:t>
              </a:r>
              <a:r>
                <a:rPr lang="en-US" altLang="ko-KR" sz="1100" dirty="0"/>
                <a:t>, </a:t>
              </a:r>
              <a:r>
                <a:rPr lang="ko-KR" altLang="en-US" sz="1100" dirty="0"/>
                <a:t>해외여행 후 남은 </a:t>
              </a:r>
              <a:r>
                <a:rPr lang="en-US" altLang="ko-KR" sz="1100" dirty="0"/>
                <a:t>`</a:t>
              </a:r>
              <a:r>
                <a:rPr lang="ko-KR" altLang="en-US" sz="1100" dirty="0"/>
                <a:t>처치 곤란</a:t>
              </a:r>
              <a:r>
                <a:rPr lang="en-US" altLang="ko-KR" sz="1100" dirty="0"/>
                <a:t>` </a:t>
              </a:r>
              <a:r>
                <a:rPr lang="ko-KR" altLang="en-US" sz="1100" dirty="0"/>
                <a:t>외화 동전</a:t>
              </a:r>
              <a:r>
                <a:rPr lang="en-US" altLang="ko-KR" sz="1100" dirty="0"/>
                <a:t>, </a:t>
              </a:r>
              <a:r>
                <a:rPr lang="ko-KR" altLang="en-US" sz="1100" dirty="0"/>
                <a:t>어떻게 바꿀까</a:t>
              </a:r>
              <a:r>
                <a:rPr lang="en-US" altLang="ko-KR" sz="1100" dirty="0"/>
                <a:t>?, </a:t>
              </a:r>
              <a:r>
                <a:rPr lang="ko-KR" altLang="en-US" sz="1100" dirty="0" smtClean="0"/>
                <a:t>메트로 신문</a:t>
              </a:r>
              <a:r>
                <a:rPr lang="en-US" altLang="ko-KR" sz="1100" dirty="0" smtClean="0"/>
                <a:t>, 20190914, </a:t>
              </a:r>
              <a:r>
                <a:rPr lang="en-US" altLang="ko-KR" sz="1100" dirty="0" smtClean="0">
                  <a:hlinkClick r:id="rId5"/>
                </a:rPr>
                <a:t>https</a:t>
              </a:r>
              <a:r>
                <a:rPr lang="en-US" altLang="ko-KR" sz="1100" dirty="0">
                  <a:hlinkClick r:id="rId5"/>
                </a:rPr>
                <a:t>://m.metroseoul.co.kr/article/2019091400003</a:t>
              </a:r>
              <a:endParaRPr lang="en-US" altLang="ko-KR" sz="1100" dirty="0"/>
            </a:p>
            <a:p>
              <a:pPr marL="228600" indent="-228600">
                <a:buFont typeface="+mj-lt"/>
                <a:buAutoNum type="arabicPeriod"/>
              </a:pPr>
              <a:endParaRPr lang="ko-KR" altLang="en-US" sz="1100" dirty="0"/>
            </a:p>
          </p:txBody>
        </p:sp>
      </p:grpSp>
      <p:grpSp>
        <p:nvGrpSpPr>
          <p:cNvPr id="52" name="그룹 51"/>
          <p:cNvGrpSpPr/>
          <p:nvPr/>
        </p:nvGrpSpPr>
        <p:grpSpPr>
          <a:xfrm>
            <a:off x="154816" y="3543650"/>
            <a:ext cx="3655292" cy="261610"/>
            <a:chOff x="633679" y="1393371"/>
            <a:chExt cx="3655292" cy="261610"/>
          </a:xfrm>
        </p:grpSpPr>
        <p:sp>
          <p:nvSpPr>
            <p:cNvPr id="53" name="TextBox 52"/>
            <p:cNvSpPr txBox="1"/>
            <p:nvPr/>
          </p:nvSpPr>
          <p:spPr>
            <a:xfrm>
              <a:off x="633679" y="1393371"/>
              <a:ext cx="44767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 smtClean="0"/>
                <a:t>8P</a:t>
              </a:r>
              <a:endParaRPr lang="ko-KR" altLang="en-US" sz="1100" dirty="0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976992" y="1393371"/>
              <a:ext cx="331197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28600" indent="-228600">
                <a:buFont typeface="+mj-lt"/>
                <a:buAutoNum type="arabicPeriod"/>
              </a:pPr>
              <a:r>
                <a:rPr lang="en-US" altLang="ko-KR" sz="1100" dirty="0" smtClean="0">
                  <a:hlinkClick r:id="rId6"/>
                </a:rPr>
                <a:t>https</a:t>
              </a:r>
              <a:r>
                <a:rPr lang="en-US" altLang="ko-KR" sz="1100" dirty="0">
                  <a:hlinkClick r:id="rId6"/>
                </a:rPr>
                <a:t>://cafe.naver.com/okinawago/446092</a:t>
              </a:r>
              <a:endParaRPr lang="ko-KR" altLang="en-US" sz="1100" dirty="0"/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0" y="4684674"/>
            <a:ext cx="3558436" cy="600164"/>
            <a:chOff x="347631" y="1393371"/>
            <a:chExt cx="3558436" cy="600164"/>
          </a:xfrm>
        </p:grpSpPr>
        <p:sp>
          <p:nvSpPr>
            <p:cNvPr id="20" name="TextBox 19"/>
            <p:cNvSpPr txBox="1"/>
            <p:nvPr/>
          </p:nvSpPr>
          <p:spPr>
            <a:xfrm>
              <a:off x="347631" y="1393371"/>
              <a:ext cx="79946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 smtClean="0"/>
                <a:t>19P-20p</a:t>
              </a:r>
              <a:endParaRPr lang="ko-KR" altLang="en-US" sz="1100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976993" y="1393371"/>
              <a:ext cx="2929074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28600" indent="-228600" fontAlgn="base">
                <a:buFont typeface="+mj-lt"/>
                <a:buAutoNum type="arabicPeriod"/>
              </a:pPr>
              <a:r>
                <a:rPr lang="ko-KR" altLang="en-US" sz="1100" dirty="0" smtClean="0"/>
                <a:t>일본 엔</a:t>
              </a:r>
              <a:r>
                <a:rPr lang="en-US" altLang="ko-KR" sz="1100" dirty="0" smtClean="0"/>
                <a:t>, </a:t>
              </a:r>
              <a:r>
                <a:rPr lang="ko-KR" altLang="en-US" sz="1100" dirty="0" smtClean="0"/>
                <a:t>나무위키</a:t>
              </a:r>
              <a:r>
                <a:rPr lang="en-US" altLang="ko-KR" sz="1100" dirty="0" smtClean="0"/>
                <a:t>, </a:t>
              </a:r>
              <a:r>
                <a:rPr lang="en-US" altLang="ko-KR" sz="1100" dirty="0" smtClean="0">
                  <a:hlinkClick r:id="rId7"/>
                </a:rPr>
                <a:t>https</a:t>
              </a:r>
              <a:r>
                <a:rPr lang="en-US" altLang="ko-KR" sz="1100" dirty="0">
                  <a:hlinkClick r:id="rId7"/>
                </a:rPr>
                <a:t>://namu.wiki/w/%EC%9D%BC%EB%B3%B8%20%EC%97%94</a:t>
              </a:r>
              <a:endParaRPr lang="en-US" altLang="ko-KR" sz="1100" dirty="0"/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21168" y="4067450"/>
            <a:ext cx="3941340" cy="430887"/>
            <a:chOff x="347631" y="1393371"/>
            <a:chExt cx="3941340" cy="430887"/>
          </a:xfrm>
        </p:grpSpPr>
        <p:sp>
          <p:nvSpPr>
            <p:cNvPr id="23" name="TextBox 22"/>
            <p:cNvSpPr txBox="1"/>
            <p:nvPr/>
          </p:nvSpPr>
          <p:spPr>
            <a:xfrm>
              <a:off x="347631" y="1393371"/>
              <a:ext cx="79946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 smtClean="0"/>
                <a:t>11P-13p</a:t>
              </a:r>
              <a:endParaRPr lang="ko-KR" altLang="en-US" sz="1100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976992" y="1393371"/>
              <a:ext cx="3311979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28600" indent="-228600">
                <a:buFont typeface="+mj-lt"/>
                <a:buAutoNum type="arabicPeriod"/>
              </a:pPr>
              <a:r>
                <a:rPr lang="ko-KR" altLang="en-US" sz="1100" dirty="0" smtClean="0"/>
                <a:t>일본 동전 원화 교환기</a:t>
              </a:r>
              <a:r>
                <a:rPr lang="en-US" altLang="ko-KR" sz="1100" dirty="0" smtClean="0"/>
                <a:t>, </a:t>
              </a:r>
            </a:p>
            <a:p>
              <a:r>
                <a:rPr lang="en-US" altLang="ko-KR" sz="1100" dirty="0"/>
                <a:t> </a:t>
              </a:r>
              <a:r>
                <a:rPr lang="en-US" altLang="ko-KR" sz="1100" dirty="0" smtClean="0"/>
                <a:t>    </a:t>
              </a:r>
              <a:r>
                <a:rPr lang="ko-KR" altLang="en-US" sz="1100" dirty="0" smtClean="0"/>
                <a:t>출원 번호</a:t>
              </a:r>
              <a:r>
                <a:rPr lang="en-US" altLang="ko-KR" sz="1100" dirty="0" smtClean="0"/>
                <a:t>: </a:t>
              </a:r>
              <a:r>
                <a:rPr lang="en-US" altLang="ko-KR" sz="1100" dirty="0"/>
                <a:t>2020040000273 (2004.01.06</a:t>
              </a:r>
              <a:r>
                <a:rPr lang="en-US" altLang="ko-KR" sz="1100" dirty="0" smtClean="0"/>
                <a:t>)</a:t>
              </a:r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155930" y="5424646"/>
            <a:ext cx="3655292" cy="938719"/>
            <a:chOff x="633679" y="1393371"/>
            <a:chExt cx="3655292" cy="938719"/>
          </a:xfrm>
        </p:grpSpPr>
        <p:sp>
          <p:nvSpPr>
            <p:cNvPr id="27" name="TextBox 26"/>
            <p:cNvSpPr txBox="1"/>
            <p:nvPr/>
          </p:nvSpPr>
          <p:spPr>
            <a:xfrm>
              <a:off x="633679" y="1393371"/>
              <a:ext cx="44767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 smtClean="0"/>
                <a:t>21P</a:t>
              </a:r>
              <a:endParaRPr lang="ko-KR" altLang="en-US" sz="1100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976992" y="1393371"/>
              <a:ext cx="3311979" cy="9387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28600" indent="-228600">
                <a:buFont typeface="+mj-lt"/>
                <a:buAutoNum type="arabicPeriod"/>
              </a:pPr>
              <a:r>
                <a:rPr lang="ko-KR" altLang="en-US" sz="1100" dirty="0" smtClean="0"/>
                <a:t>아두이노 무게 센서</a:t>
              </a:r>
              <a:r>
                <a:rPr lang="en-US" altLang="ko-KR" sz="1100" dirty="0" smtClean="0"/>
                <a:t>, </a:t>
              </a:r>
              <a:r>
                <a:rPr lang="en-US" altLang="ko-KR" sz="1100" dirty="0">
                  <a:hlinkClick r:id="rId8"/>
                </a:rPr>
                <a:t>https://</a:t>
              </a:r>
              <a:r>
                <a:rPr lang="en-US" altLang="ko-KR" sz="1100" dirty="0" smtClean="0">
                  <a:hlinkClick r:id="rId8"/>
                </a:rPr>
                <a:t>smartstore.naver.com/icbanqmall/products/3603842392</a:t>
              </a:r>
              <a:endParaRPr lang="en-US" altLang="ko-KR" sz="1100" dirty="0" smtClean="0"/>
            </a:p>
            <a:p>
              <a:pPr marL="228600" indent="-228600">
                <a:buFont typeface="+mj-lt"/>
                <a:buAutoNum type="arabicPeriod"/>
              </a:pPr>
              <a:r>
                <a:rPr lang="ko-KR" altLang="en-US" sz="1100" dirty="0" smtClean="0"/>
                <a:t>아두이노 </a:t>
              </a:r>
              <a:r>
                <a:rPr lang="en-US" altLang="ko-KR" sz="1100" dirty="0" smtClean="0"/>
                <a:t>4</a:t>
              </a:r>
              <a:r>
                <a:rPr lang="ko-KR" altLang="en-US" sz="1100" dirty="0" smtClean="0"/>
                <a:t>선식 로드셀 무게 센서</a:t>
              </a:r>
              <a:r>
                <a:rPr lang="en-US" altLang="ko-KR" sz="1100" dirty="0" smtClean="0"/>
                <a:t>, </a:t>
              </a:r>
              <a:r>
                <a:rPr lang="ko-KR" altLang="en-US" sz="1100" dirty="0" smtClean="0"/>
                <a:t>에듀이노</a:t>
              </a:r>
              <a:r>
                <a:rPr lang="en-US" altLang="ko-KR" sz="1100" dirty="0" smtClean="0"/>
                <a:t>, </a:t>
              </a:r>
              <a:r>
                <a:rPr lang="ko-KR" altLang="en-US" sz="1100" dirty="0" smtClean="0">
                  <a:hlinkClick r:id="rId9"/>
                </a:rPr>
                <a:t>링크</a:t>
              </a:r>
              <a:endParaRPr lang="en-US" altLang="ko-KR" sz="1100" dirty="0" smtClean="0"/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4148578" y="963071"/>
            <a:ext cx="3775064" cy="769441"/>
            <a:chOff x="633679" y="1393371"/>
            <a:chExt cx="3775064" cy="769441"/>
          </a:xfrm>
        </p:grpSpPr>
        <p:sp>
          <p:nvSpPr>
            <p:cNvPr id="31" name="TextBox 30"/>
            <p:cNvSpPr txBox="1"/>
            <p:nvPr/>
          </p:nvSpPr>
          <p:spPr>
            <a:xfrm>
              <a:off x="633679" y="1393371"/>
              <a:ext cx="44767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 smtClean="0"/>
                <a:t>22P</a:t>
              </a:r>
              <a:endParaRPr lang="ko-KR" altLang="en-US" sz="11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976992" y="1393371"/>
              <a:ext cx="3431751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28600" indent="-228600">
                <a:buFont typeface="+mj-lt"/>
                <a:buAutoNum type="arabicPeriod"/>
              </a:pPr>
              <a:r>
                <a:rPr lang="ko-KR" altLang="en-US" sz="1100" dirty="0" smtClean="0"/>
                <a:t>자판기 사진</a:t>
              </a:r>
              <a:r>
                <a:rPr lang="en-US" altLang="ko-KR" sz="1100" dirty="0" smtClean="0"/>
                <a:t>, </a:t>
              </a:r>
              <a:r>
                <a:rPr lang="en-US" altLang="ko-KR" sz="1100" dirty="0">
                  <a:hlinkClick r:id="rId10"/>
                </a:rPr>
                <a:t>https://</a:t>
              </a:r>
              <a:r>
                <a:rPr lang="en-US" altLang="ko-KR" sz="1100" dirty="0" smtClean="0">
                  <a:hlinkClick r:id="rId10"/>
                </a:rPr>
                <a:t>blog.naver.com/0ghang/220455743490</a:t>
              </a:r>
              <a:endParaRPr lang="en-US" altLang="ko-KR" sz="1100" dirty="0" smtClean="0"/>
            </a:p>
            <a:p>
              <a:pPr marL="228600" indent="-228600">
                <a:buFont typeface="+mj-lt"/>
                <a:buAutoNum type="arabicPeriod"/>
              </a:pPr>
              <a:r>
                <a:rPr lang="ko-KR" altLang="en-US" sz="1100" dirty="0" smtClean="0"/>
                <a:t>금속의 도전율</a:t>
              </a:r>
              <a:r>
                <a:rPr lang="en-US" altLang="ko-KR" sz="1100" dirty="0" smtClean="0"/>
                <a:t>, </a:t>
              </a:r>
              <a:r>
                <a:rPr lang="en-US" altLang="ko-KR" sz="1100" dirty="0">
                  <a:hlinkClick r:id="rId11"/>
                </a:rPr>
                <a:t>http://www.rfdh.com/rfdb/sigma.htm</a:t>
              </a:r>
              <a:endParaRPr lang="en-US" altLang="ko-KR" sz="1100" dirty="0" smtClean="0"/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4148578" y="1966879"/>
            <a:ext cx="3655292" cy="261610"/>
            <a:chOff x="633679" y="1393371"/>
            <a:chExt cx="3655292" cy="261610"/>
          </a:xfrm>
        </p:grpSpPr>
        <p:sp>
          <p:nvSpPr>
            <p:cNvPr id="34" name="TextBox 33"/>
            <p:cNvSpPr txBox="1"/>
            <p:nvPr/>
          </p:nvSpPr>
          <p:spPr>
            <a:xfrm>
              <a:off x="633679" y="1393371"/>
              <a:ext cx="44767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 smtClean="0"/>
                <a:t>23P</a:t>
              </a:r>
              <a:endParaRPr lang="ko-KR" altLang="en-US" sz="1100" dirty="0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976992" y="1393371"/>
              <a:ext cx="331197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28600" indent="-228600">
                <a:buFont typeface="+mj-lt"/>
                <a:buAutoNum type="arabicPeriod"/>
              </a:pPr>
              <a:r>
                <a:rPr lang="en-US" altLang="ko-KR" sz="1100" dirty="0">
                  <a:hlinkClick r:id="rId12"/>
                </a:rPr>
                <a:t>https://youtu.be/Yuzh9uSw108</a:t>
              </a:r>
              <a:endParaRPr lang="ko-KR" altLang="en-US" sz="1100" dirty="0"/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4148578" y="2514519"/>
            <a:ext cx="3655292" cy="1107996"/>
            <a:chOff x="633679" y="1393371"/>
            <a:chExt cx="3655292" cy="1107996"/>
          </a:xfrm>
        </p:grpSpPr>
        <p:sp>
          <p:nvSpPr>
            <p:cNvPr id="41" name="TextBox 40"/>
            <p:cNvSpPr txBox="1"/>
            <p:nvPr/>
          </p:nvSpPr>
          <p:spPr>
            <a:xfrm>
              <a:off x="633679" y="1393371"/>
              <a:ext cx="44767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 smtClean="0"/>
                <a:t>24P</a:t>
              </a:r>
              <a:endParaRPr lang="ko-KR" altLang="en-US" sz="1100" dirty="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976992" y="1393371"/>
              <a:ext cx="3311979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28600" indent="-228600">
                <a:buFont typeface="+mj-lt"/>
                <a:buAutoNum type="arabicPeriod"/>
              </a:pPr>
              <a:r>
                <a:rPr lang="ko-KR" altLang="en-US" sz="1100" dirty="0"/>
                <a:t>동전 분류가 가능한 저금통</a:t>
              </a:r>
              <a:r>
                <a:rPr lang="en-US" altLang="ko-KR" sz="1100" dirty="0"/>
                <a:t>, </a:t>
              </a:r>
              <a:endParaRPr lang="en-US" altLang="ko-KR" sz="1100" dirty="0" smtClean="0"/>
            </a:p>
            <a:p>
              <a:r>
                <a:rPr lang="en-US" altLang="ko-KR" sz="1100" dirty="0"/>
                <a:t> </a:t>
              </a:r>
              <a:r>
                <a:rPr lang="en-US" altLang="ko-KR" sz="1100" dirty="0" smtClean="0"/>
                <a:t>    </a:t>
              </a:r>
              <a:r>
                <a:rPr lang="ko-KR" altLang="en-US" sz="1100" dirty="0" smtClean="0"/>
                <a:t>출원번호</a:t>
              </a:r>
              <a:r>
                <a:rPr lang="en-US" altLang="ko-KR" sz="1100" dirty="0"/>
                <a:t>:</a:t>
              </a:r>
              <a:r>
                <a:rPr lang="en-US" altLang="ko-KR" sz="1100" dirty="0" smtClean="0"/>
                <a:t>1020170011724</a:t>
              </a:r>
            </a:p>
            <a:p>
              <a:pPr marL="228600" indent="-228600">
                <a:buFont typeface="+mj-lt"/>
                <a:buAutoNum type="arabicPeriod" startAt="2"/>
              </a:pPr>
              <a:r>
                <a:rPr lang="ko-KR" altLang="en-US" sz="1100" dirty="0" smtClean="0"/>
                <a:t>크기를 </a:t>
              </a:r>
              <a:r>
                <a:rPr lang="ko-KR" altLang="en-US" sz="1100" dirty="0"/>
                <a:t>이용한 동전 분류 장치</a:t>
              </a:r>
              <a:r>
                <a:rPr lang="en-US" altLang="ko-KR" sz="1100" dirty="0"/>
                <a:t>, </a:t>
              </a:r>
            </a:p>
            <a:p>
              <a:r>
                <a:rPr lang="ko-KR" altLang="en-US" sz="1100" dirty="0" smtClean="0"/>
                <a:t>     출원번호</a:t>
              </a:r>
              <a:r>
                <a:rPr lang="en-US" altLang="ko-KR" sz="1100" dirty="0"/>
                <a:t>: 1020160103051</a:t>
              </a:r>
              <a:endParaRPr lang="ko-KR" altLang="en-US" sz="1100" dirty="0"/>
            </a:p>
            <a:p>
              <a:pPr marL="228600" indent="-228600">
                <a:buFont typeface="+mj-lt"/>
                <a:buAutoNum type="arabicPeriod" startAt="2"/>
              </a:pPr>
              <a:endParaRPr lang="ko-KR" altLang="en-US" sz="1100" dirty="0"/>
            </a:p>
            <a:p>
              <a:pPr marL="228600" indent="-228600">
                <a:buFont typeface="+mj-lt"/>
                <a:buAutoNum type="arabicPeriod"/>
              </a:pPr>
              <a:endParaRPr lang="ko-KR" altLang="en-US" sz="1100" dirty="0"/>
            </a:p>
          </p:txBody>
        </p:sp>
      </p:grpSp>
      <p:cxnSp>
        <p:nvCxnSpPr>
          <p:cNvPr id="43" name="직선 연결선 42"/>
          <p:cNvCxnSpPr/>
          <p:nvPr/>
        </p:nvCxnSpPr>
        <p:spPr>
          <a:xfrm>
            <a:off x="3962508" y="968066"/>
            <a:ext cx="0" cy="4953254"/>
          </a:xfrm>
          <a:prstGeom prst="line">
            <a:avLst/>
          </a:prstGeom>
          <a:ln w="63500">
            <a:solidFill>
              <a:srgbClr val="64818D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/>
          <p:cNvCxnSpPr/>
          <p:nvPr/>
        </p:nvCxnSpPr>
        <p:spPr>
          <a:xfrm>
            <a:off x="8258891" y="968066"/>
            <a:ext cx="0" cy="4953254"/>
          </a:xfrm>
          <a:prstGeom prst="line">
            <a:avLst/>
          </a:prstGeom>
          <a:ln w="63500">
            <a:solidFill>
              <a:srgbClr val="64818D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그룹 38"/>
          <p:cNvGrpSpPr/>
          <p:nvPr/>
        </p:nvGrpSpPr>
        <p:grpSpPr>
          <a:xfrm>
            <a:off x="4145357" y="3444693"/>
            <a:ext cx="3655292" cy="1277273"/>
            <a:chOff x="633679" y="1393371"/>
            <a:chExt cx="3655292" cy="1277273"/>
          </a:xfrm>
        </p:grpSpPr>
        <p:sp>
          <p:nvSpPr>
            <p:cNvPr id="45" name="TextBox 44"/>
            <p:cNvSpPr txBox="1"/>
            <p:nvPr/>
          </p:nvSpPr>
          <p:spPr>
            <a:xfrm>
              <a:off x="633679" y="1393371"/>
              <a:ext cx="44767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 smtClean="0"/>
                <a:t>28P</a:t>
              </a:r>
              <a:endParaRPr lang="ko-KR" altLang="en-US" sz="1100" dirty="0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976992" y="1393371"/>
              <a:ext cx="3311979" cy="12772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28600" indent="-228600">
                <a:buFont typeface="+mj-lt"/>
                <a:buAutoNum type="arabicPeriod"/>
              </a:pPr>
              <a:r>
                <a:rPr lang="en-US" altLang="ko-KR" sz="1100" dirty="0" smtClean="0">
                  <a:hlinkClick r:id="rId13"/>
                </a:rPr>
                <a:t>https://www.eleparts.co.kr/goods/view?no=4099063</a:t>
              </a:r>
              <a:endParaRPr lang="en-US" altLang="ko-KR" sz="1100" dirty="0" smtClean="0"/>
            </a:p>
            <a:p>
              <a:pPr marL="228600" indent="-228600">
                <a:buFont typeface="+mj-lt"/>
                <a:buAutoNum type="arabicPeriod" startAt="2"/>
              </a:pPr>
              <a:r>
                <a:rPr lang="en-US" altLang="ko-KR" sz="1100" dirty="0">
                  <a:hlinkClick r:id="rId14"/>
                </a:rPr>
                <a:t>https://www.eleparts.co.kr/goods/view?no=7666759</a:t>
              </a:r>
              <a:endParaRPr lang="en-US" altLang="ko-KR" sz="1100" dirty="0"/>
            </a:p>
            <a:p>
              <a:pPr marL="228600" indent="-228600">
                <a:buFont typeface="+mj-lt"/>
                <a:buAutoNum type="arabicPeriod" startAt="2"/>
              </a:pPr>
              <a:endParaRPr lang="ko-KR" altLang="en-US" sz="1100" dirty="0"/>
            </a:p>
            <a:p>
              <a:pPr marL="228600" indent="-228600">
                <a:buFont typeface="+mj-lt"/>
                <a:buAutoNum type="arabicPeriod" startAt="2"/>
              </a:pPr>
              <a:endParaRPr lang="ko-KR" altLang="en-US" sz="1100" dirty="0"/>
            </a:p>
            <a:p>
              <a:pPr marL="228600" indent="-228600">
                <a:buFont typeface="+mj-lt"/>
                <a:buAutoNum type="arabicPeriod"/>
              </a:pPr>
              <a:endParaRPr lang="ko-KR" altLang="en-US" sz="1100" dirty="0"/>
            </a:p>
          </p:txBody>
        </p:sp>
      </p:grpSp>
      <p:grpSp>
        <p:nvGrpSpPr>
          <p:cNvPr id="56" name="그룹 55"/>
          <p:cNvGrpSpPr/>
          <p:nvPr/>
        </p:nvGrpSpPr>
        <p:grpSpPr>
          <a:xfrm>
            <a:off x="4154535" y="4532460"/>
            <a:ext cx="3655292" cy="463682"/>
            <a:chOff x="633679" y="1393371"/>
            <a:chExt cx="3655292" cy="938719"/>
          </a:xfrm>
        </p:grpSpPr>
        <p:sp>
          <p:nvSpPr>
            <p:cNvPr id="57" name="TextBox 56"/>
            <p:cNvSpPr txBox="1"/>
            <p:nvPr/>
          </p:nvSpPr>
          <p:spPr>
            <a:xfrm>
              <a:off x="633679" y="1393371"/>
              <a:ext cx="44767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 smtClean="0"/>
                <a:t>24P</a:t>
              </a:r>
              <a:endParaRPr lang="ko-KR" altLang="en-US" sz="1100" dirty="0"/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976992" y="1393371"/>
              <a:ext cx="3311979" cy="9387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28600" indent="-228600">
                <a:buFont typeface="+mj-lt"/>
                <a:buAutoNum type="arabicPeriod"/>
              </a:pPr>
              <a:r>
                <a:rPr lang="en-US" altLang="ko-KR" sz="1100" dirty="0">
                  <a:hlinkClick r:id="rId15"/>
                </a:rPr>
                <a:t>https://www.eleparts.co.kr/goods/view?no=3871445</a:t>
              </a:r>
              <a:endParaRPr lang="en-US" altLang="ko-KR" sz="1100" dirty="0"/>
            </a:p>
            <a:p>
              <a:pPr marL="228600" indent="-228600">
                <a:buFont typeface="+mj-lt"/>
                <a:buAutoNum type="arabicPeriod"/>
              </a:pPr>
              <a:endParaRPr lang="ko-KR" altLang="en-US" sz="1100" dirty="0"/>
            </a:p>
            <a:p>
              <a:pPr marL="228600" indent="-228600">
                <a:buFont typeface="+mj-lt"/>
                <a:buAutoNum type="arabicPeriod" startAt="2"/>
              </a:pPr>
              <a:endParaRPr lang="ko-KR" altLang="en-US" sz="1100" dirty="0"/>
            </a:p>
            <a:p>
              <a:pPr marL="228600" indent="-228600">
                <a:buFont typeface="+mj-lt"/>
                <a:buAutoNum type="arabicPeriod"/>
              </a:pPr>
              <a:endParaRPr lang="ko-KR" altLang="en-US" sz="1100" dirty="0"/>
            </a:p>
          </p:txBody>
        </p:sp>
      </p:grpSp>
      <p:grpSp>
        <p:nvGrpSpPr>
          <p:cNvPr id="59" name="그룹 58"/>
          <p:cNvGrpSpPr/>
          <p:nvPr/>
        </p:nvGrpSpPr>
        <p:grpSpPr>
          <a:xfrm>
            <a:off x="4148578" y="5255999"/>
            <a:ext cx="3655292" cy="1446550"/>
            <a:chOff x="633679" y="1393371"/>
            <a:chExt cx="3655292" cy="2928525"/>
          </a:xfrm>
        </p:grpSpPr>
        <p:sp>
          <p:nvSpPr>
            <p:cNvPr id="60" name="TextBox 59"/>
            <p:cNvSpPr txBox="1"/>
            <p:nvPr/>
          </p:nvSpPr>
          <p:spPr>
            <a:xfrm>
              <a:off x="633679" y="1393371"/>
              <a:ext cx="44767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 smtClean="0"/>
                <a:t>24P</a:t>
              </a:r>
              <a:endParaRPr lang="ko-KR" altLang="en-US" sz="1100" dirty="0"/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976992" y="1393371"/>
              <a:ext cx="3311979" cy="29285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28600" indent="-228600">
                <a:buFont typeface="+mj-lt"/>
                <a:buAutoNum type="arabicPeriod"/>
              </a:pPr>
              <a:r>
                <a:rPr lang="en-US" altLang="ko-KR" sz="1100" dirty="0">
                  <a:hlinkClick r:id="rId16"/>
                </a:rPr>
                <a:t>https://</a:t>
              </a:r>
              <a:r>
                <a:rPr lang="en-US" altLang="ko-KR" sz="1100" dirty="0" smtClean="0">
                  <a:hlinkClick r:id="rId16"/>
                </a:rPr>
                <a:t>eduino.kr/product/detail.html?product_no=87</a:t>
              </a:r>
              <a:endParaRPr lang="en-US" altLang="ko-KR" sz="1100" dirty="0" smtClean="0"/>
            </a:p>
            <a:p>
              <a:pPr marL="228600" indent="-228600">
                <a:buFont typeface="+mj-lt"/>
                <a:buAutoNum type="arabicPeriod"/>
              </a:pPr>
              <a:r>
                <a:rPr lang="en-US" altLang="ko-KR" sz="1100" dirty="0">
                  <a:hlinkClick r:id="rId17"/>
                </a:rPr>
                <a:t>https://www.eleparts.co.kr/goods/view?no=436703</a:t>
              </a:r>
              <a:endParaRPr lang="en-US" altLang="ko-KR" sz="1100" dirty="0"/>
            </a:p>
            <a:p>
              <a:pPr marL="228600" indent="-228600">
                <a:buFont typeface="+mj-lt"/>
                <a:buAutoNum type="arabicPeriod"/>
              </a:pPr>
              <a:endParaRPr lang="en-US" altLang="ko-KR" sz="1100" dirty="0" smtClean="0"/>
            </a:p>
            <a:p>
              <a:pPr marL="228600" indent="-228600">
                <a:buFont typeface="+mj-lt"/>
                <a:buAutoNum type="arabicPeriod"/>
              </a:pPr>
              <a:endParaRPr lang="ko-KR" altLang="en-US" sz="1100" dirty="0"/>
            </a:p>
            <a:p>
              <a:pPr marL="228600" indent="-228600">
                <a:buFont typeface="+mj-lt"/>
                <a:buAutoNum type="arabicPeriod" startAt="2"/>
              </a:pPr>
              <a:endParaRPr lang="ko-KR" altLang="en-US" sz="1100" dirty="0"/>
            </a:p>
            <a:p>
              <a:pPr marL="228600" indent="-228600">
                <a:buFont typeface="+mj-lt"/>
                <a:buAutoNum type="arabicPeriod"/>
              </a:pPr>
              <a:endParaRPr lang="ko-KR" altLang="en-US" sz="1100" dirty="0"/>
            </a:p>
          </p:txBody>
        </p:sp>
      </p:grpSp>
      <p:grpSp>
        <p:nvGrpSpPr>
          <p:cNvPr id="65" name="그룹 64"/>
          <p:cNvGrpSpPr/>
          <p:nvPr/>
        </p:nvGrpSpPr>
        <p:grpSpPr>
          <a:xfrm>
            <a:off x="8381884" y="968066"/>
            <a:ext cx="3655292" cy="680023"/>
            <a:chOff x="633679" y="1393371"/>
            <a:chExt cx="3655292" cy="2243126"/>
          </a:xfrm>
        </p:grpSpPr>
        <p:sp>
          <p:nvSpPr>
            <p:cNvPr id="66" name="TextBox 65"/>
            <p:cNvSpPr txBox="1"/>
            <p:nvPr/>
          </p:nvSpPr>
          <p:spPr>
            <a:xfrm>
              <a:off x="633679" y="1393371"/>
              <a:ext cx="447675" cy="5296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 smtClean="0"/>
                <a:t>35P</a:t>
              </a:r>
              <a:endParaRPr lang="ko-KR" altLang="en-US" sz="1100" dirty="0"/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976992" y="1393371"/>
              <a:ext cx="3311979" cy="2243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28600" indent="-228600">
                <a:buFont typeface="+mj-lt"/>
                <a:buAutoNum type="arabicPeriod"/>
              </a:pPr>
              <a:r>
                <a:rPr lang="ko-KR" altLang="en-US" sz="1100" dirty="0" smtClean="0"/>
                <a:t>아두이노 소비 </a:t>
              </a:r>
              <a:r>
                <a:rPr lang="ko-KR" altLang="en-US" sz="1100" dirty="0" smtClean="0"/>
                <a:t>전력</a:t>
              </a:r>
              <a:r>
                <a:rPr lang="en-US" altLang="ko-KR" sz="1100" dirty="0" smtClean="0"/>
                <a:t>, </a:t>
              </a:r>
              <a:r>
                <a:rPr lang="ko-KR" altLang="en-US" sz="1100" dirty="0" err="1" smtClean="0"/>
                <a:t>세다리의</a:t>
              </a:r>
              <a:r>
                <a:rPr lang="ko-KR" altLang="en-US" sz="1100" dirty="0" smtClean="0"/>
                <a:t> 네이버 블로그</a:t>
              </a:r>
              <a:r>
                <a:rPr lang="en-US" altLang="ko-KR" sz="1100" dirty="0" smtClean="0"/>
                <a:t>, </a:t>
              </a:r>
              <a:r>
                <a:rPr lang="en-US" altLang="ko-KR" sz="1100" dirty="0">
                  <a:hlinkClick r:id="rId18"/>
                </a:rPr>
                <a:t>https://blog.naver.com/twophase/220984878969</a:t>
              </a:r>
              <a:endParaRPr lang="en-US" altLang="ko-KR" sz="1100" dirty="0"/>
            </a:p>
            <a:p>
              <a:pPr marL="228600" indent="-228600">
                <a:buFont typeface="+mj-lt"/>
                <a:buAutoNum type="arabicPeriod"/>
              </a:pPr>
              <a:endParaRPr lang="ko-KR" altLang="en-US" sz="1100" dirty="0"/>
            </a:p>
            <a:p>
              <a:pPr marL="228600" indent="-228600">
                <a:buFont typeface="+mj-lt"/>
                <a:buAutoNum type="arabicPeriod" startAt="2"/>
              </a:pPr>
              <a:endParaRPr lang="ko-KR" altLang="en-US" sz="1100" dirty="0"/>
            </a:p>
            <a:p>
              <a:pPr marL="228600" indent="-228600">
                <a:buFont typeface="+mj-lt"/>
                <a:buAutoNum type="arabicPeriod"/>
              </a:pPr>
              <a:endParaRPr lang="ko-KR" altLang="en-US" sz="1100" dirty="0"/>
            </a:p>
          </p:txBody>
        </p:sp>
      </p:grpSp>
      <p:grpSp>
        <p:nvGrpSpPr>
          <p:cNvPr id="62" name="그룹 61"/>
          <p:cNvGrpSpPr/>
          <p:nvPr/>
        </p:nvGrpSpPr>
        <p:grpSpPr>
          <a:xfrm>
            <a:off x="8381884" y="1738964"/>
            <a:ext cx="3655292" cy="1107996"/>
            <a:chOff x="633679" y="1393371"/>
            <a:chExt cx="3655292" cy="3654838"/>
          </a:xfrm>
        </p:grpSpPr>
        <p:sp>
          <p:nvSpPr>
            <p:cNvPr id="63" name="TextBox 62"/>
            <p:cNvSpPr txBox="1"/>
            <p:nvPr/>
          </p:nvSpPr>
          <p:spPr>
            <a:xfrm>
              <a:off x="633679" y="1393371"/>
              <a:ext cx="447675" cy="8629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 smtClean="0"/>
                <a:t>36P</a:t>
              </a:r>
              <a:endParaRPr lang="ko-KR" altLang="en-US" sz="1100" dirty="0"/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976992" y="1393371"/>
              <a:ext cx="3311979" cy="36548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28600" indent="-228600">
                <a:buFont typeface="+mj-lt"/>
                <a:buAutoNum type="arabicPeriod"/>
              </a:pPr>
              <a:r>
                <a:rPr lang="ko-KR" altLang="en-US" sz="1100" dirty="0" err="1" smtClean="0"/>
                <a:t>강종구</a:t>
              </a:r>
              <a:r>
                <a:rPr lang="en-US" altLang="ko-KR" sz="1100" dirty="0"/>
                <a:t>, </a:t>
              </a:r>
              <a:r>
                <a:rPr lang="en-US" altLang="ko-KR" sz="1100" dirty="0" smtClean="0"/>
                <a:t>&lt;</a:t>
              </a:r>
              <a:r>
                <a:rPr lang="ko-KR" altLang="en-US" sz="1100" dirty="0"/>
                <a:t>일본</a:t>
              </a:r>
              <a:r>
                <a:rPr lang="en-US" altLang="ko-KR" sz="1100" dirty="0"/>
                <a:t>, </a:t>
              </a:r>
              <a:r>
                <a:rPr lang="ko-KR" altLang="en-US" sz="1100" dirty="0"/>
                <a:t>가지않는다</a:t>
              </a:r>
              <a:r>
                <a:rPr lang="en-US" altLang="ko-KR" sz="1100" dirty="0"/>
                <a:t>? </a:t>
              </a:r>
              <a:r>
                <a:rPr lang="ko-KR" altLang="en-US" sz="1100" dirty="0"/>
                <a:t>한국인 </a:t>
              </a:r>
              <a:r>
                <a:rPr lang="en-US" altLang="ko-KR" sz="1100" dirty="0"/>
                <a:t>2125</a:t>
              </a:r>
              <a:r>
                <a:rPr lang="ko-KR" altLang="en-US" sz="1100" dirty="0"/>
                <a:t>만명</a:t>
              </a:r>
              <a:r>
                <a:rPr lang="en-US" altLang="ko-KR" sz="1100" dirty="0"/>
                <a:t>, 36</a:t>
              </a:r>
              <a:r>
                <a:rPr lang="ko-KR" altLang="en-US" sz="1100" dirty="0"/>
                <a:t>개월째 여행 </a:t>
              </a:r>
              <a:r>
                <a:rPr lang="en-US" altLang="ko-KR" sz="1100" dirty="0"/>
                <a:t>1</a:t>
              </a:r>
              <a:r>
                <a:rPr lang="ko-KR" altLang="en-US" sz="1100" dirty="0"/>
                <a:t>위</a:t>
              </a:r>
              <a:r>
                <a:rPr lang="en-US" altLang="ko-KR" sz="1100" dirty="0" smtClean="0"/>
                <a:t>&gt;, </a:t>
              </a:r>
              <a:r>
                <a:rPr lang="ko-KR" altLang="en-US" sz="1100" dirty="0" smtClean="0"/>
                <a:t>한국경제</a:t>
              </a:r>
              <a:r>
                <a:rPr lang="en-US" altLang="ko-KR" sz="1100" dirty="0" smtClean="0"/>
                <a:t>, 20190813, </a:t>
              </a:r>
              <a:r>
                <a:rPr lang="en-US" altLang="ko-KR" sz="1100" dirty="0">
                  <a:hlinkClick r:id="rId19"/>
                </a:rPr>
                <a:t>http://newslabit.hankyung.com/article/201908129183G</a:t>
              </a:r>
              <a:endParaRPr lang="ko-KR" altLang="en-US" sz="1100" dirty="0"/>
            </a:p>
            <a:p>
              <a:pPr marL="228600" indent="-228600">
                <a:buFont typeface="+mj-lt"/>
                <a:buAutoNum type="arabicPeriod" startAt="2"/>
              </a:pPr>
              <a:endParaRPr lang="ko-KR" altLang="en-US" sz="1100" dirty="0"/>
            </a:p>
            <a:p>
              <a:pPr marL="228600" indent="-228600">
                <a:buFont typeface="+mj-lt"/>
                <a:buAutoNum type="arabicPeriod"/>
              </a:pPr>
              <a:endParaRPr lang="ko-KR" altLang="en-US" sz="1100" dirty="0"/>
            </a:p>
          </p:txBody>
        </p:sp>
      </p:grpSp>
    </p:spTree>
    <p:extLst>
      <p:ext uri="{BB962C8B-B14F-4D97-AF65-F5344CB8AC3E}">
        <p14:creationId xmlns:p14="http://schemas.microsoft.com/office/powerpoint/2010/main" val="1124724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4"/>
          <p:cNvGrpSpPr>
            <a:grpSpLocks noChangeAspect="1"/>
          </p:cNvGrpSpPr>
          <p:nvPr/>
        </p:nvGrpSpPr>
        <p:grpSpPr bwMode="auto">
          <a:xfrm rot="20629952">
            <a:off x="5876290" y="2225040"/>
            <a:ext cx="479425" cy="492125"/>
            <a:chOff x="5876290" y="2225040"/>
            <a:chExt cx="479425" cy="492125"/>
          </a:xfrm>
          <a:solidFill>
            <a:srgbClr val="97B8BF"/>
          </a:solidFill>
        </p:grpSpPr>
        <p:sp>
          <p:nvSpPr>
            <p:cNvPr id="13" name="Freeform 6"/>
            <p:cNvSpPr>
              <a:spLocks/>
            </p:cNvSpPr>
            <p:nvPr/>
          </p:nvSpPr>
          <p:spPr bwMode="auto">
            <a:xfrm>
              <a:off x="5876290" y="2225040"/>
              <a:ext cx="479425" cy="269875"/>
            </a:xfrm>
            <a:custGeom>
              <a:avLst/>
              <a:gdLst>
                <a:gd name="T0" fmla="*/ 1661 w 3322"/>
                <a:gd name="T1" fmla="*/ 0 h 1869"/>
                <a:gd name="T2" fmla="*/ 3322 w 3322"/>
                <a:gd name="T3" fmla="*/ 932 h 1869"/>
                <a:gd name="T4" fmla="*/ 1661 w 3322"/>
                <a:gd name="T5" fmla="*/ 1869 h 1869"/>
                <a:gd name="T6" fmla="*/ 0 w 3322"/>
                <a:gd name="T7" fmla="*/ 932 h 1869"/>
                <a:gd name="T8" fmla="*/ 1661 w 3322"/>
                <a:gd name="T9" fmla="*/ 0 h 18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22" h="1869">
                  <a:moveTo>
                    <a:pt x="1661" y="0"/>
                  </a:moveTo>
                  <a:lnTo>
                    <a:pt x="3322" y="932"/>
                  </a:lnTo>
                  <a:lnTo>
                    <a:pt x="1661" y="1869"/>
                  </a:lnTo>
                  <a:lnTo>
                    <a:pt x="0" y="932"/>
                  </a:lnTo>
                  <a:lnTo>
                    <a:pt x="1661" y="0"/>
                  </a:lnTo>
                  <a:close/>
                </a:path>
              </a:pathLst>
            </a:custGeom>
            <a:grpFill/>
            <a:ln w="0">
              <a:solidFill>
                <a:srgbClr val="97B8B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" name="Freeform 7"/>
            <p:cNvSpPr>
              <a:spLocks/>
            </p:cNvSpPr>
            <p:nvPr/>
          </p:nvSpPr>
          <p:spPr bwMode="auto">
            <a:xfrm>
              <a:off x="5876925" y="2426335"/>
              <a:ext cx="478790" cy="179070"/>
            </a:xfrm>
            <a:custGeom>
              <a:avLst/>
              <a:gdLst>
                <a:gd name="T0" fmla="*/ 541 w 3322"/>
                <a:gd name="T1" fmla="*/ 0 h 1241"/>
                <a:gd name="T2" fmla="*/ 1661 w 3322"/>
                <a:gd name="T3" fmla="*/ 632 h 1241"/>
                <a:gd name="T4" fmla="*/ 2781 w 3322"/>
                <a:gd name="T5" fmla="*/ 0 h 1241"/>
                <a:gd name="T6" fmla="*/ 3322 w 3322"/>
                <a:gd name="T7" fmla="*/ 303 h 1241"/>
                <a:gd name="T8" fmla="*/ 1661 w 3322"/>
                <a:gd name="T9" fmla="*/ 1241 h 1241"/>
                <a:gd name="T10" fmla="*/ 0 w 3322"/>
                <a:gd name="T11" fmla="*/ 303 h 1241"/>
                <a:gd name="T12" fmla="*/ 541 w 3322"/>
                <a:gd name="T13" fmla="*/ 0 h 1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22" h="1241">
                  <a:moveTo>
                    <a:pt x="541" y="0"/>
                  </a:moveTo>
                  <a:lnTo>
                    <a:pt x="1661" y="632"/>
                  </a:lnTo>
                  <a:lnTo>
                    <a:pt x="2781" y="0"/>
                  </a:lnTo>
                  <a:lnTo>
                    <a:pt x="3322" y="303"/>
                  </a:lnTo>
                  <a:lnTo>
                    <a:pt x="1661" y="1241"/>
                  </a:lnTo>
                  <a:lnTo>
                    <a:pt x="0" y="303"/>
                  </a:lnTo>
                  <a:lnTo>
                    <a:pt x="541" y="0"/>
                  </a:lnTo>
                  <a:close/>
                </a:path>
              </a:pathLst>
            </a:custGeom>
            <a:grpFill/>
            <a:ln w="0">
              <a:solidFill>
                <a:srgbClr val="97B8B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" name="Freeform 8"/>
            <p:cNvSpPr>
              <a:spLocks/>
            </p:cNvSpPr>
            <p:nvPr/>
          </p:nvSpPr>
          <p:spPr bwMode="auto">
            <a:xfrm>
              <a:off x="5876290" y="2537460"/>
              <a:ext cx="479425" cy="179705"/>
            </a:xfrm>
            <a:custGeom>
              <a:avLst/>
              <a:gdLst>
                <a:gd name="T0" fmla="*/ 541 w 3322"/>
                <a:gd name="T1" fmla="*/ 0 h 1239"/>
                <a:gd name="T2" fmla="*/ 1661 w 3322"/>
                <a:gd name="T3" fmla="*/ 631 h 1239"/>
                <a:gd name="T4" fmla="*/ 2781 w 3322"/>
                <a:gd name="T5" fmla="*/ 0 h 1239"/>
                <a:gd name="T6" fmla="*/ 3322 w 3322"/>
                <a:gd name="T7" fmla="*/ 303 h 1239"/>
                <a:gd name="T8" fmla="*/ 1661 w 3322"/>
                <a:gd name="T9" fmla="*/ 1239 h 1239"/>
                <a:gd name="T10" fmla="*/ 0 w 3322"/>
                <a:gd name="T11" fmla="*/ 303 h 1239"/>
                <a:gd name="T12" fmla="*/ 541 w 3322"/>
                <a:gd name="T13" fmla="*/ 0 h 1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22" h="1239">
                  <a:moveTo>
                    <a:pt x="541" y="0"/>
                  </a:moveTo>
                  <a:lnTo>
                    <a:pt x="1661" y="631"/>
                  </a:lnTo>
                  <a:lnTo>
                    <a:pt x="2781" y="0"/>
                  </a:lnTo>
                  <a:lnTo>
                    <a:pt x="3322" y="303"/>
                  </a:lnTo>
                  <a:lnTo>
                    <a:pt x="1661" y="1239"/>
                  </a:lnTo>
                  <a:lnTo>
                    <a:pt x="0" y="303"/>
                  </a:lnTo>
                  <a:lnTo>
                    <a:pt x="541" y="0"/>
                  </a:lnTo>
                  <a:close/>
                </a:path>
              </a:pathLst>
            </a:custGeom>
            <a:grpFill/>
            <a:ln w="0">
              <a:solidFill>
                <a:srgbClr val="97B8B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3279775" y="2904490"/>
            <a:ext cx="56489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64818D"/>
                </a:solidFill>
                <a:latin typeface="DX몽블랑라운드ExB" panose="02020600000000000000" pitchFamily="18" charset="-127"/>
                <a:ea typeface="DX몽블랑라운드ExB" panose="02020600000000000000" pitchFamily="18" charset="-127"/>
              </a:rPr>
              <a:t>THANK YOU</a:t>
            </a:r>
            <a:endParaRPr lang="ko-KR" altLang="en-US" sz="4000" dirty="0">
              <a:solidFill>
                <a:srgbClr val="64818D"/>
              </a:solidFill>
              <a:latin typeface="DX몽블랑라운드ExB" panose="02020600000000000000" pitchFamily="18" charset="-127"/>
              <a:ea typeface="DX몽블랑라운드ExB" panose="02020600000000000000" pitchFamily="18" charset="-127"/>
            </a:endParaRPr>
          </a:p>
        </p:txBody>
      </p:sp>
      <p:cxnSp>
        <p:nvCxnSpPr>
          <p:cNvPr id="19" name="직선 연결선 18"/>
          <p:cNvCxnSpPr>
            <a:endCxn id="13" idx="0"/>
          </p:cNvCxnSpPr>
          <p:nvPr/>
        </p:nvCxnSpPr>
        <p:spPr>
          <a:xfrm>
            <a:off x="6040120" y="0"/>
            <a:ext cx="6985" cy="2234565"/>
          </a:xfrm>
          <a:prstGeom prst="line">
            <a:avLst/>
          </a:prstGeom>
          <a:ln w="19050">
            <a:solidFill>
              <a:srgbClr val="97B8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4"/>
          <p:cNvGrpSpPr>
            <a:grpSpLocks noChangeAspect="1"/>
          </p:cNvGrpSpPr>
          <p:nvPr/>
        </p:nvGrpSpPr>
        <p:grpSpPr bwMode="auto">
          <a:xfrm rot="696093">
            <a:off x="5525135" y="989330"/>
            <a:ext cx="284480" cy="292100"/>
            <a:chOff x="5525135" y="989330"/>
            <a:chExt cx="284480" cy="292100"/>
          </a:xfrm>
          <a:solidFill>
            <a:srgbClr val="97B8BF"/>
          </a:solidFill>
        </p:grpSpPr>
        <p:sp>
          <p:nvSpPr>
            <p:cNvPr id="24" name="Freeform 6"/>
            <p:cNvSpPr>
              <a:spLocks/>
            </p:cNvSpPr>
            <p:nvPr/>
          </p:nvSpPr>
          <p:spPr bwMode="auto">
            <a:xfrm>
              <a:off x="5525135" y="989330"/>
              <a:ext cx="284480" cy="160020"/>
            </a:xfrm>
            <a:custGeom>
              <a:avLst/>
              <a:gdLst>
                <a:gd name="T0" fmla="*/ 1661 w 3322"/>
                <a:gd name="T1" fmla="*/ 0 h 1869"/>
                <a:gd name="T2" fmla="*/ 3322 w 3322"/>
                <a:gd name="T3" fmla="*/ 932 h 1869"/>
                <a:gd name="T4" fmla="*/ 1661 w 3322"/>
                <a:gd name="T5" fmla="*/ 1869 h 1869"/>
                <a:gd name="T6" fmla="*/ 0 w 3322"/>
                <a:gd name="T7" fmla="*/ 932 h 1869"/>
                <a:gd name="T8" fmla="*/ 1661 w 3322"/>
                <a:gd name="T9" fmla="*/ 0 h 18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22" h="1869">
                  <a:moveTo>
                    <a:pt x="1661" y="0"/>
                  </a:moveTo>
                  <a:lnTo>
                    <a:pt x="3322" y="932"/>
                  </a:lnTo>
                  <a:lnTo>
                    <a:pt x="1661" y="1869"/>
                  </a:lnTo>
                  <a:lnTo>
                    <a:pt x="0" y="932"/>
                  </a:lnTo>
                  <a:lnTo>
                    <a:pt x="1661" y="0"/>
                  </a:lnTo>
                  <a:close/>
                </a:path>
              </a:pathLst>
            </a:custGeom>
            <a:grpFill/>
            <a:ln w="0">
              <a:solidFill>
                <a:srgbClr val="97B8B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" name="Freeform 7"/>
            <p:cNvSpPr>
              <a:spLocks/>
            </p:cNvSpPr>
            <p:nvPr/>
          </p:nvSpPr>
          <p:spPr bwMode="auto">
            <a:xfrm>
              <a:off x="5525135" y="1109345"/>
              <a:ext cx="284480" cy="106680"/>
            </a:xfrm>
            <a:custGeom>
              <a:avLst/>
              <a:gdLst>
                <a:gd name="T0" fmla="*/ 541 w 3322"/>
                <a:gd name="T1" fmla="*/ 0 h 1241"/>
                <a:gd name="T2" fmla="*/ 1661 w 3322"/>
                <a:gd name="T3" fmla="*/ 632 h 1241"/>
                <a:gd name="T4" fmla="*/ 2781 w 3322"/>
                <a:gd name="T5" fmla="*/ 0 h 1241"/>
                <a:gd name="T6" fmla="*/ 3322 w 3322"/>
                <a:gd name="T7" fmla="*/ 303 h 1241"/>
                <a:gd name="T8" fmla="*/ 1661 w 3322"/>
                <a:gd name="T9" fmla="*/ 1241 h 1241"/>
                <a:gd name="T10" fmla="*/ 0 w 3322"/>
                <a:gd name="T11" fmla="*/ 303 h 1241"/>
                <a:gd name="T12" fmla="*/ 541 w 3322"/>
                <a:gd name="T13" fmla="*/ 0 h 1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22" h="1241">
                  <a:moveTo>
                    <a:pt x="541" y="0"/>
                  </a:moveTo>
                  <a:lnTo>
                    <a:pt x="1661" y="632"/>
                  </a:lnTo>
                  <a:lnTo>
                    <a:pt x="2781" y="0"/>
                  </a:lnTo>
                  <a:lnTo>
                    <a:pt x="3322" y="303"/>
                  </a:lnTo>
                  <a:lnTo>
                    <a:pt x="1661" y="1241"/>
                  </a:lnTo>
                  <a:lnTo>
                    <a:pt x="0" y="303"/>
                  </a:lnTo>
                  <a:lnTo>
                    <a:pt x="541" y="0"/>
                  </a:lnTo>
                  <a:close/>
                </a:path>
              </a:pathLst>
            </a:custGeom>
            <a:grpFill/>
            <a:ln w="0">
              <a:solidFill>
                <a:srgbClr val="97B8B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" name="Freeform 8"/>
            <p:cNvSpPr>
              <a:spLocks/>
            </p:cNvSpPr>
            <p:nvPr/>
          </p:nvSpPr>
          <p:spPr bwMode="auto">
            <a:xfrm>
              <a:off x="5525135" y="1175385"/>
              <a:ext cx="284480" cy="106045"/>
            </a:xfrm>
            <a:custGeom>
              <a:avLst/>
              <a:gdLst>
                <a:gd name="T0" fmla="*/ 541 w 3322"/>
                <a:gd name="T1" fmla="*/ 0 h 1239"/>
                <a:gd name="T2" fmla="*/ 1661 w 3322"/>
                <a:gd name="T3" fmla="*/ 631 h 1239"/>
                <a:gd name="T4" fmla="*/ 2781 w 3322"/>
                <a:gd name="T5" fmla="*/ 0 h 1239"/>
                <a:gd name="T6" fmla="*/ 3322 w 3322"/>
                <a:gd name="T7" fmla="*/ 303 h 1239"/>
                <a:gd name="T8" fmla="*/ 1661 w 3322"/>
                <a:gd name="T9" fmla="*/ 1239 h 1239"/>
                <a:gd name="T10" fmla="*/ 0 w 3322"/>
                <a:gd name="T11" fmla="*/ 303 h 1239"/>
                <a:gd name="T12" fmla="*/ 541 w 3322"/>
                <a:gd name="T13" fmla="*/ 0 h 1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22" h="1239">
                  <a:moveTo>
                    <a:pt x="541" y="0"/>
                  </a:moveTo>
                  <a:lnTo>
                    <a:pt x="1661" y="631"/>
                  </a:lnTo>
                  <a:lnTo>
                    <a:pt x="2781" y="0"/>
                  </a:lnTo>
                  <a:lnTo>
                    <a:pt x="3322" y="303"/>
                  </a:lnTo>
                  <a:lnTo>
                    <a:pt x="1661" y="1239"/>
                  </a:lnTo>
                  <a:lnTo>
                    <a:pt x="0" y="303"/>
                  </a:lnTo>
                  <a:lnTo>
                    <a:pt x="541" y="0"/>
                  </a:lnTo>
                  <a:close/>
                </a:path>
              </a:pathLst>
            </a:custGeom>
            <a:grpFill/>
            <a:ln w="0">
              <a:solidFill>
                <a:srgbClr val="97B8B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cxnSp>
        <p:nvCxnSpPr>
          <p:cNvPr id="27" name="직선 연결선 26"/>
          <p:cNvCxnSpPr/>
          <p:nvPr/>
        </p:nvCxnSpPr>
        <p:spPr>
          <a:xfrm>
            <a:off x="5692775" y="0"/>
            <a:ext cx="0" cy="987425"/>
          </a:xfrm>
          <a:prstGeom prst="line">
            <a:avLst/>
          </a:prstGeom>
          <a:ln w="12700">
            <a:solidFill>
              <a:srgbClr val="97B8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5964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6862761" y="678730"/>
            <a:ext cx="4769963" cy="746881"/>
          </a:xfrm>
          <a:prstGeom prst="roundRect">
            <a:avLst/>
          </a:prstGeom>
          <a:noFill/>
          <a:ln w="63500">
            <a:solidFill>
              <a:srgbClr val="6481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/>
          <p:cNvSpPr txBox="1"/>
          <p:nvPr/>
        </p:nvSpPr>
        <p:spPr>
          <a:xfrm>
            <a:off x="0" y="0"/>
            <a:ext cx="673735" cy="400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64818D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01</a:t>
            </a:r>
            <a:endParaRPr lang="ko-KR" altLang="en-US" sz="2000" b="1" dirty="0">
              <a:solidFill>
                <a:srgbClr val="64818D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604520" y="41910"/>
            <a:ext cx="30727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solidFill>
                  <a:srgbClr val="64818D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서론 </a:t>
            </a:r>
            <a:endParaRPr lang="ko-KR" altLang="en-US" sz="2000" b="1" dirty="0">
              <a:solidFill>
                <a:srgbClr val="64818D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432435" y="88265"/>
            <a:ext cx="45720" cy="307340"/>
          </a:xfrm>
          <a:prstGeom prst="rect">
            <a:avLst/>
          </a:prstGeom>
          <a:solidFill>
            <a:srgbClr val="6481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D060AC2A-B098-4474-8B39-859867369D4F}"/>
              </a:ext>
            </a:extLst>
          </p:cNvPr>
          <p:cNvCxnSpPr>
            <a:cxnSpLocks/>
          </p:cNvCxnSpPr>
          <p:nvPr/>
        </p:nvCxnSpPr>
        <p:spPr>
          <a:xfrm>
            <a:off x="0" y="427990"/>
            <a:ext cx="3295650" cy="0"/>
          </a:xfrm>
          <a:prstGeom prst="line">
            <a:avLst/>
          </a:prstGeom>
          <a:ln w="28575">
            <a:solidFill>
              <a:srgbClr val="64818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D50C1476-DE95-4BE1-92CF-076B31ECC720}"/>
              </a:ext>
            </a:extLst>
          </p:cNvPr>
          <p:cNvSpPr/>
          <p:nvPr/>
        </p:nvSpPr>
        <p:spPr>
          <a:xfrm>
            <a:off x="85724" y="836295"/>
            <a:ext cx="6353175" cy="5638800"/>
          </a:xfrm>
          <a:prstGeom prst="roundRect">
            <a:avLst/>
          </a:prstGeom>
          <a:solidFill>
            <a:srgbClr val="64818D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C140F9-9D21-4B99-A004-EE0B19CC5392}"/>
              </a:ext>
            </a:extLst>
          </p:cNvPr>
          <p:cNvSpPr txBox="1"/>
          <p:nvPr/>
        </p:nvSpPr>
        <p:spPr>
          <a:xfrm>
            <a:off x="7400925" y="800100"/>
            <a:ext cx="39036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실제로 불편을 겪는 사람들 </a:t>
            </a:r>
            <a:endParaRPr lang="ko-KR" altLang="en-US" sz="2400" b="1" dirty="0">
              <a:solidFill>
                <a:srgbClr val="64818D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889F2E6-DF8C-409B-9F3C-F2314531B039}"/>
              </a:ext>
            </a:extLst>
          </p:cNvPr>
          <p:cNvSpPr txBox="1"/>
          <p:nvPr/>
        </p:nvSpPr>
        <p:spPr>
          <a:xfrm>
            <a:off x="862329" y="2502927"/>
            <a:ext cx="5576570" cy="461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일본 여행 후 처리 하기 힘든 동전들</a:t>
            </a:r>
            <a:endParaRPr lang="ko-KR" altLang="en-US" sz="2400" b="1" dirty="0">
              <a:solidFill>
                <a:schemeClr val="bg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B8B274BF-8DFC-4784-BB0B-51D3B46C5C47}"/>
              </a:ext>
            </a:extLst>
          </p:cNvPr>
          <p:cNvCxnSpPr>
            <a:cxnSpLocks/>
          </p:cNvCxnSpPr>
          <p:nvPr/>
        </p:nvCxnSpPr>
        <p:spPr>
          <a:xfrm>
            <a:off x="916622" y="2428240"/>
            <a:ext cx="4758055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F57C29C-02D1-4CED-B69E-F9D4A45D75DC}"/>
              </a:ext>
            </a:extLst>
          </p:cNvPr>
          <p:cNvSpPr txBox="1"/>
          <p:nvPr/>
        </p:nvSpPr>
        <p:spPr>
          <a:xfrm>
            <a:off x="276223" y="3733800"/>
            <a:ext cx="5972175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동전을 환전할 수 있는 곳은 많은가</a:t>
            </a:r>
            <a:r>
              <a:rPr lang="en-US" altLang="ko-KR" sz="2000" dirty="0" smtClean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?</a:t>
            </a:r>
          </a:p>
          <a:p>
            <a:pPr algn="ctr"/>
            <a:endParaRPr lang="en-US" altLang="ko-KR" sz="2000" dirty="0">
              <a:solidFill>
                <a:schemeClr val="bg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r>
              <a:rPr lang="ko-KR" altLang="en-US" sz="2000" dirty="0" smtClean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환전 시 수수료는 얼마인가</a:t>
            </a:r>
            <a:r>
              <a:rPr lang="en-US" altLang="ko-KR" sz="2000" dirty="0" smtClean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?</a:t>
            </a:r>
            <a:r>
              <a:rPr lang="ko-KR" altLang="en-US" sz="2000" dirty="0" smtClean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endParaRPr lang="en-US" altLang="ko-KR" sz="2000" dirty="0">
              <a:solidFill>
                <a:schemeClr val="bg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endParaRPr lang="en-US" altLang="ko-KR" sz="2000" dirty="0">
              <a:solidFill>
                <a:schemeClr val="bg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r>
              <a:rPr lang="ko-KR" altLang="en-US" sz="2000" dirty="0" smtClean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해결할 수 있는 방안은 무엇이 있는가</a:t>
            </a:r>
            <a:r>
              <a:rPr lang="en-US" altLang="ko-KR" sz="2000" dirty="0" smtClean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?</a:t>
            </a:r>
            <a:endParaRPr lang="ko-KR" altLang="en-US" sz="2400" dirty="0" err="1">
              <a:solidFill>
                <a:schemeClr val="bg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415750">
            <a:off x="2469237" y="801912"/>
            <a:ext cx="1652826" cy="1652826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  <a:softEdge rad="254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 descr="C:\Users\한승구\Desktop\KakaoTalk_20200330_17233471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2762" y="1540938"/>
            <a:ext cx="4511675" cy="1782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한승구\Desktop\KakaoTalk_20200330_17233807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07326">
            <a:off x="6525974" y="3458695"/>
            <a:ext cx="5605831" cy="931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한승구\Desktop\KakaoTalk_20200330_172759641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0850" y="4815855"/>
            <a:ext cx="4183782" cy="1403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1179978" y="77355"/>
            <a:ext cx="22775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- </a:t>
            </a:r>
            <a:r>
              <a:rPr lang="ko-KR" altLang="en-US" sz="1200" dirty="0" smtClean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선정 배경 및 기술현황</a:t>
            </a:r>
            <a:endParaRPr lang="ko-KR" altLang="en-US" sz="1200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94631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Box 49"/>
          <p:cNvSpPr txBox="1"/>
          <p:nvPr/>
        </p:nvSpPr>
        <p:spPr>
          <a:xfrm>
            <a:off x="0" y="0"/>
            <a:ext cx="673735" cy="400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64818D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01</a:t>
            </a:r>
            <a:endParaRPr lang="ko-KR" altLang="en-US" sz="2000" b="1" dirty="0">
              <a:solidFill>
                <a:srgbClr val="64818D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604520" y="41910"/>
            <a:ext cx="3072765" cy="400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solidFill>
                  <a:srgbClr val="64818D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서론 </a:t>
            </a:r>
            <a:endParaRPr lang="ko-KR" altLang="en-US" sz="2000" b="1" dirty="0">
              <a:solidFill>
                <a:srgbClr val="64818D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432435" y="88265"/>
            <a:ext cx="45720" cy="307340"/>
          </a:xfrm>
          <a:prstGeom prst="rect">
            <a:avLst/>
          </a:prstGeom>
          <a:solidFill>
            <a:srgbClr val="6481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D060AC2A-B098-4474-8B39-859867369D4F}"/>
              </a:ext>
            </a:extLst>
          </p:cNvPr>
          <p:cNvCxnSpPr>
            <a:cxnSpLocks/>
          </p:cNvCxnSpPr>
          <p:nvPr/>
        </p:nvCxnSpPr>
        <p:spPr>
          <a:xfrm>
            <a:off x="0" y="427990"/>
            <a:ext cx="3295650" cy="0"/>
          </a:xfrm>
          <a:prstGeom prst="line">
            <a:avLst/>
          </a:prstGeom>
          <a:ln w="28575">
            <a:solidFill>
              <a:srgbClr val="64818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6088255" y="2682251"/>
            <a:ext cx="5550353" cy="1077218"/>
          </a:xfrm>
          <a:prstGeom prst="rect">
            <a:avLst/>
          </a:prstGeom>
          <a:noFill/>
          <a:ln w="50800" cap="rnd">
            <a:solidFill>
              <a:srgbClr val="64818D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동전을 환전할 수 있는 곳은 </a:t>
            </a:r>
            <a:endParaRPr lang="en-US" altLang="ko-KR" sz="3200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  <a:p>
            <a:pPr algn="ctr"/>
            <a:r>
              <a:rPr lang="ko-KR" altLang="en-US" sz="3200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상당히 제한적이다</a:t>
            </a:r>
            <a:r>
              <a:rPr lang="en-US" altLang="ko-KR" sz="3200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.</a:t>
            </a:r>
            <a:endParaRPr lang="ko-KR" altLang="en-US" sz="3200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735" y="535281"/>
            <a:ext cx="4094208" cy="268557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735" y="3314181"/>
            <a:ext cx="4094208" cy="296109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Box 10"/>
          <p:cNvSpPr txBox="1"/>
          <p:nvPr/>
        </p:nvSpPr>
        <p:spPr>
          <a:xfrm>
            <a:off x="0" y="6261784"/>
            <a:ext cx="59713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궁서체" panose="02030609000101010101" pitchFamily="17" charset="-127"/>
                <a:ea typeface="궁서체" panose="02030609000101010101" pitchFamily="17" charset="-127"/>
              </a:rPr>
              <a:t>[</a:t>
            </a:r>
            <a:r>
              <a:rPr lang="ko-KR" altLang="en-US" dirty="0" smtClean="0">
                <a:latin typeface="궁서체" panose="02030609000101010101" pitchFamily="17" charset="-127"/>
                <a:ea typeface="궁서체" panose="02030609000101010101" pitchFamily="17" charset="-127"/>
              </a:rPr>
              <a:t>외국 동전 </a:t>
            </a:r>
            <a:r>
              <a:rPr lang="ko-KR" altLang="en-US" dirty="0">
                <a:latin typeface="궁서체" panose="02030609000101010101" pitchFamily="17" charset="-127"/>
                <a:ea typeface="궁서체" panose="02030609000101010101" pitchFamily="17" charset="-127"/>
              </a:rPr>
              <a:t>환전 거부하는 은행</a:t>
            </a:r>
            <a:r>
              <a:rPr lang="en-US" altLang="ko-KR" dirty="0">
                <a:latin typeface="궁서체" panose="02030609000101010101" pitchFamily="17" charset="-127"/>
                <a:ea typeface="궁서체" panose="02030609000101010101" pitchFamily="17" charset="-127"/>
              </a:rPr>
              <a:t>…</a:t>
            </a:r>
            <a:r>
              <a:rPr lang="ko-KR" altLang="en-US" dirty="0">
                <a:latin typeface="궁서체" panose="02030609000101010101" pitchFamily="17" charset="-127"/>
                <a:ea typeface="궁서체" panose="02030609000101010101" pitchFamily="17" charset="-127"/>
              </a:rPr>
              <a:t>환전 팁은</a:t>
            </a:r>
            <a:r>
              <a:rPr lang="en-US" altLang="ko-KR" dirty="0">
                <a:latin typeface="궁서체" panose="02030609000101010101" pitchFamily="17" charset="-127"/>
                <a:ea typeface="궁서체" panose="02030609000101010101" pitchFamily="17" charset="-127"/>
              </a:rPr>
              <a:t>? (</a:t>
            </a:r>
            <a:r>
              <a:rPr lang="ko-KR" altLang="en-US" dirty="0" smtClean="0">
                <a:latin typeface="궁서체" panose="02030609000101010101" pitchFamily="17" charset="-127"/>
                <a:ea typeface="궁서체" panose="02030609000101010101" pitchFamily="17" charset="-127"/>
              </a:rPr>
              <a:t>뉴스</a:t>
            </a:r>
            <a:r>
              <a:rPr lang="en-US" altLang="ko-KR" dirty="0" smtClean="0">
                <a:latin typeface="궁서체" panose="02030609000101010101" pitchFamily="17" charset="-127"/>
                <a:ea typeface="궁서체" panose="02030609000101010101" pitchFamily="17" charset="-127"/>
              </a:rPr>
              <a:t>8</a:t>
            </a:r>
            <a:r>
              <a:rPr lang="en-US" altLang="ko-KR" dirty="0">
                <a:latin typeface="궁서체" panose="02030609000101010101" pitchFamily="17" charset="-127"/>
                <a:ea typeface="궁서체" panose="02030609000101010101" pitchFamily="17" charset="-127"/>
              </a:rPr>
              <a:t>)</a:t>
            </a:r>
            <a:r>
              <a:rPr lang="en-US" altLang="ko-KR" dirty="0" smtClean="0">
                <a:latin typeface="궁서체" panose="02030609000101010101" pitchFamily="17" charset="-127"/>
                <a:ea typeface="궁서체" panose="02030609000101010101" pitchFamily="17" charset="-127"/>
              </a:rPr>
              <a:t>]</a:t>
            </a:r>
            <a:endParaRPr lang="en-US" altLang="ko-KR" dirty="0">
              <a:latin typeface="궁서체" panose="02030609000101010101" pitchFamily="17" charset="-127"/>
              <a:ea typeface="궁서체" panose="02030609000101010101" pitchFamily="17" charset="-127"/>
            </a:endParaRPr>
          </a:p>
          <a:p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179978" y="77355"/>
            <a:ext cx="22775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- </a:t>
            </a:r>
            <a:r>
              <a:rPr lang="ko-KR" altLang="en-US" sz="1200" dirty="0" smtClean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선정 배경 및 기술현황</a:t>
            </a:r>
            <a:endParaRPr lang="ko-KR" altLang="en-US" sz="1200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99465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Box 49"/>
          <p:cNvSpPr txBox="1"/>
          <p:nvPr/>
        </p:nvSpPr>
        <p:spPr>
          <a:xfrm>
            <a:off x="0" y="0"/>
            <a:ext cx="673735" cy="400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64818D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01</a:t>
            </a:r>
            <a:endParaRPr lang="ko-KR" altLang="en-US" sz="2000" b="1" dirty="0">
              <a:solidFill>
                <a:srgbClr val="64818D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604520" y="41910"/>
            <a:ext cx="3072765" cy="400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solidFill>
                  <a:srgbClr val="64818D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서론 </a:t>
            </a:r>
            <a:endParaRPr lang="ko-KR" altLang="en-US" sz="2000" b="1" dirty="0">
              <a:solidFill>
                <a:srgbClr val="64818D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432435" y="88265"/>
            <a:ext cx="45720" cy="307340"/>
          </a:xfrm>
          <a:prstGeom prst="rect">
            <a:avLst/>
          </a:prstGeom>
          <a:solidFill>
            <a:srgbClr val="6481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D060AC2A-B098-4474-8B39-859867369D4F}"/>
              </a:ext>
            </a:extLst>
          </p:cNvPr>
          <p:cNvCxnSpPr>
            <a:cxnSpLocks/>
          </p:cNvCxnSpPr>
          <p:nvPr/>
        </p:nvCxnSpPr>
        <p:spPr>
          <a:xfrm>
            <a:off x="0" y="427990"/>
            <a:ext cx="3295650" cy="0"/>
          </a:xfrm>
          <a:prstGeom prst="line">
            <a:avLst/>
          </a:prstGeom>
          <a:ln w="28575">
            <a:solidFill>
              <a:srgbClr val="64818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071" y="874734"/>
            <a:ext cx="3789628" cy="26606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그룹 8"/>
          <p:cNvGrpSpPr/>
          <p:nvPr/>
        </p:nvGrpSpPr>
        <p:grpSpPr>
          <a:xfrm>
            <a:off x="232364" y="3820409"/>
            <a:ext cx="5463042" cy="1958510"/>
            <a:chOff x="537573" y="3840313"/>
            <a:chExt cx="6279424" cy="1958510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7573" y="3840313"/>
              <a:ext cx="6279424" cy="1234547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7573" y="5074860"/>
              <a:ext cx="6279424" cy="723963"/>
            </a:xfrm>
            <a:prstGeom prst="rect">
              <a:avLst/>
            </a:prstGeom>
          </p:spPr>
        </p:pic>
      </p:grpSp>
      <p:sp>
        <p:nvSpPr>
          <p:cNvPr id="12" name="TextBox 11"/>
          <p:cNvSpPr txBox="1"/>
          <p:nvPr/>
        </p:nvSpPr>
        <p:spPr>
          <a:xfrm>
            <a:off x="6314303" y="2996770"/>
            <a:ext cx="5072946" cy="1077218"/>
          </a:xfrm>
          <a:prstGeom prst="rect">
            <a:avLst/>
          </a:prstGeom>
          <a:noFill/>
          <a:ln w="50800">
            <a:solidFill>
              <a:srgbClr val="64818D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환전할 은행을 찾아도 높은 수수료가 문제가 된다</a:t>
            </a:r>
            <a:r>
              <a:rPr lang="en-US" altLang="ko-KR" sz="3200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.</a:t>
            </a:r>
            <a:endParaRPr lang="ko-KR" altLang="en-US" sz="3200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78155" y="5792171"/>
            <a:ext cx="48075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[</a:t>
            </a:r>
            <a:r>
              <a:rPr lang="ko-KR" altLang="en-US" sz="1200" dirty="0" smtClean="0"/>
              <a:t>뉴스 기사</a:t>
            </a:r>
            <a:r>
              <a:rPr lang="en-US" altLang="ko-KR" sz="1200" dirty="0" smtClean="0"/>
              <a:t>: </a:t>
            </a:r>
            <a:r>
              <a:rPr lang="ko-KR" altLang="en-US" sz="1200" dirty="0" smtClean="0"/>
              <a:t>해외여행 </a:t>
            </a:r>
            <a:r>
              <a:rPr lang="ko-KR" altLang="en-US" sz="1200" dirty="0"/>
              <a:t>후 남은 </a:t>
            </a:r>
            <a:r>
              <a:rPr lang="en-US" altLang="ko-KR" sz="1200" dirty="0"/>
              <a:t>`</a:t>
            </a:r>
            <a:r>
              <a:rPr lang="ko-KR" altLang="en-US" sz="1200" dirty="0"/>
              <a:t>처치 곤란</a:t>
            </a:r>
            <a:r>
              <a:rPr lang="en-US" altLang="ko-KR" sz="1200" dirty="0"/>
              <a:t>` </a:t>
            </a:r>
            <a:r>
              <a:rPr lang="ko-KR" altLang="en-US" sz="1200" dirty="0"/>
              <a:t>외화 동전</a:t>
            </a:r>
            <a:r>
              <a:rPr lang="en-US" altLang="ko-KR" sz="1200" dirty="0"/>
              <a:t>, </a:t>
            </a:r>
            <a:r>
              <a:rPr lang="ko-KR" altLang="en-US" sz="1200" dirty="0"/>
              <a:t>어떻게 바꿀까</a:t>
            </a:r>
            <a:r>
              <a:rPr lang="en-US" altLang="ko-KR" sz="1200" dirty="0" smtClean="0"/>
              <a:t>?]</a:t>
            </a:r>
            <a:endParaRPr lang="ko-KR" altLang="en-US" sz="1200" dirty="0"/>
          </a:p>
        </p:txBody>
      </p:sp>
      <p:sp>
        <p:nvSpPr>
          <p:cNvPr id="14" name="TextBox 13"/>
          <p:cNvSpPr txBox="1"/>
          <p:nvPr/>
        </p:nvSpPr>
        <p:spPr>
          <a:xfrm>
            <a:off x="1179978" y="77355"/>
            <a:ext cx="22775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- </a:t>
            </a:r>
            <a:r>
              <a:rPr lang="ko-KR" altLang="en-US" sz="1200" dirty="0" smtClean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선정 배경 및 기술현황</a:t>
            </a:r>
            <a:endParaRPr lang="ko-KR" altLang="en-US" sz="1200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17754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Box 49"/>
          <p:cNvSpPr txBox="1"/>
          <p:nvPr/>
        </p:nvSpPr>
        <p:spPr>
          <a:xfrm>
            <a:off x="0" y="0"/>
            <a:ext cx="673735" cy="400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64818D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01</a:t>
            </a:r>
            <a:endParaRPr lang="ko-KR" altLang="en-US" sz="2000" b="1" dirty="0">
              <a:solidFill>
                <a:srgbClr val="64818D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432435" y="88265"/>
            <a:ext cx="45720" cy="307340"/>
          </a:xfrm>
          <a:prstGeom prst="rect">
            <a:avLst/>
          </a:prstGeom>
          <a:solidFill>
            <a:srgbClr val="6481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D060AC2A-B098-4474-8B39-859867369D4F}"/>
              </a:ext>
            </a:extLst>
          </p:cNvPr>
          <p:cNvCxnSpPr>
            <a:cxnSpLocks/>
          </p:cNvCxnSpPr>
          <p:nvPr/>
        </p:nvCxnSpPr>
        <p:spPr>
          <a:xfrm>
            <a:off x="0" y="427990"/>
            <a:ext cx="3295650" cy="0"/>
          </a:xfrm>
          <a:prstGeom prst="line">
            <a:avLst/>
          </a:prstGeom>
          <a:ln w="28575">
            <a:solidFill>
              <a:srgbClr val="64818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6AD1C74-F2AC-465B-B663-8E7FD0F499B6}"/>
              </a:ext>
            </a:extLst>
          </p:cNvPr>
          <p:cNvSpPr txBox="1"/>
          <p:nvPr/>
        </p:nvSpPr>
        <p:spPr>
          <a:xfrm>
            <a:off x="851555" y="804912"/>
            <a:ext cx="5244127" cy="400110"/>
          </a:xfrm>
          <a:custGeom>
            <a:avLst/>
            <a:gdLst>
              <a:gd name="connsiteX0" fmla="*/ 0 w 2828925"/>
              <a:gd name="connsiteY0" fmla="*/ 0 h 1076960"/>
              <a:gd name="connsiteX1" fmla="*/ 622364 w 2828925"/>
              <a:gd name="connsiteY1" fmla="*/ 0 h 1076960"/>
              <a:gd name="connsiteX2" fmla="*/ 1188149 w 2828925"/>
              <a:gd name="connsiteY2" fmla="*/ 0 h 1076960"/>
              <a:gd name="connsiteX3" fmla="*/ 1753934 w 2828925"/>
              <a:gd name="connsiteY3" fmla="*/ 0 h 1076960"/>
              <a:gd name="connsiteX4" fmla="*/ 2263140 w 2828925"/>
              <a:gd name="connsiteY4" fmla="*/ 0 h 1076960"/>
              <a:gd name="connsiteX5" fmla="*/ 2828925 w 2828925"/>
              <a:gd name="connsiteY5" fmla="*/ 0 h 1076960"/>
              <a:gd name="connsiteX6" fmla="*/ 2828925 w 2828925"/>
              <a:gd name="connsiteY6" fmla="*/ 506171 h 1076960"/>
              <a:gd name="connsiteX7" fmla="*/ 2828925 w 2828925"/>
              <a:gd name="connsiteY7" fmla="*/ 1076960 h 1076960"/>
              <a:gd name="connsiteX8" fmla="*/ 2263140 w 2828925"/>
              <a:gd name="connsiteY8" fmla="*/ 1076960 h 1076960"/>
              <a:gd name="connsiteX9" fmla="*/ 1669066 w 2828925"/>
              <a:gd name="connsiteY9" fmla="*/ 1076960 h 1076960"/>
              <a:gd name="connsiteX10" fmla="*/ 1159859 w 2828925"/>
              <a:gd name="connsiteY10" fmla="*/ 1076960 h 1076960"/>
              <a:gd name="connsiteX11" fmla="*/ 678942 w 2828925"/>
              <a:gd name="connsiteY11" fmla="*/ 1076960 h 1076960"/>
              <a:gd name="connsiteX12" fmla="*/ 0 w 2828925"/>
              <a:gd name="connsiteY12" fmla="*/ 1076960 h 1076960"/>
              <a:gd name="connsiteX13" fmla="*/ 0 w 2828925"/>
              <a:gd name="connsiteY13" fmla="*/ 527710 h 1076960"/>
              <a:gd name="connsiteX14" fmla="*/ 0 w 2828925"/>
              <a:gd name="connsiteY14" fmla="*/ 0 h 1076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828925" h="1076960" extrusionOk="0">
                <a:moveTo>
                  <a:pt x="0" y="0"/>
                </a:moveTo>
                <a:cubicBezTo>
                  <a:pt x="217919" y="-13123"/>
                  <a:pt x="391556" y="-24356"/>
                  <a:pt x="622364" y="0"/>
                </a:cubicBezTo>
                <a:cubicBezTo>
                  <a:pt x="853172" y="24356"/>
                  <a:pt x="914307" y="-13629"/>
                  <a:pt x="1188149" y="0"/>
                </a:cubicBezTo>
                <a:cubicBezTo>
                  <a:pt x="1461992" y="13629"/>
                  <a:pt x="1496527" y="24711"/>
                  <a:pt x="1753934" y="0"/>
                </a:cubicBezTo>
                <a:cubicBezTo>
                  <a:pt x="2011342" y="-24711"/>
                  <a:pt x="2042383" y="-18503"/>
                  <a:pt x="2263140" y="0"/>
                </a:cubicBezTo>
                <a:cubicBezTo>
                  <a:pt x="2483897" y="18503"/>
                  <a:pt x="2674437" y="-18194"/>
                  <a:pt x="2828925" y="0"/>
                </a:cubicBezTo>
                <a:cubicBezTo>
                  <a:pt x="2836147" y="172212"/>
                  <a:pt x="2852166" y="342794"/>
                  <a:pt x="2828925" y="506171"/>
                </a:cubicBezTo>
                <a:cubicBezTo>
                  <a:pt x="2805684" y="669548"/>
                  <a:pt x="2810569" y="944957"/>
                  <a:pt x="2828925" y="1076960"/>
                </a:cubicBezTo>
                <a:cubicBezTo>
                  <a:pt x="2581426" y="1083687"/>
                  <a:pt x="2502330" y="1097353"/>
                  <a:pt x="2263140" y="1076960"/>
                </a:cubicBezTo>
                <a:cubicBezTo>
                  <a:pt x="2023950" y="1056567"/>
                  <a:pt x="1852590" y="1089262"/>
                  <a:pt x="1669066" y="1076960"/>
                </a:cubicBezTo>
                <a:cubicBezTo>
                  <a:pt x="1485542" y="1064658"/>
                  <a:pt x="1279919" y="1089357"/>
                  <a:pt x="1159859" y="1076960"/>
                </a:cubicBezTo>
                <a:cubicBezTo>
                  <a:pt x="1039799" y="1064563"/>
                  <a:pt x="787933" y="1089131"/>
                  <a:pt x="678942" y="1076960"/>
                </a:cubicBezTo>
                <a:cubicBezTo>
                  <a:pt x="569951" y="1064789"/>
                  <a:pt x="311605" y="1090927"/>
                  <a:pt x="0" y="1076960"/>
                </a:cubicBezTo>
                <a:cubicBezTo>
                  <a:pt x="-11834" y="899706"/>
                  <a:pt x="26046" y="761918"/>
                  <a:pt x="0" y="527710"/>
                </a:cubicBezTo>
                <a:cubicBezTo>
                  <a:pt x="-26046" y="293502"/>
                  <a:pt x="21694" y="257121"/>
                  <a:pt x="0" y="0"/>
                </a:cubicBezTo>
                <a:close/>
              </a:path>
            </a:pathLst>
          </a:custGeom>
          <a:noFill/>
          <a:ln w="50800">
            <a:solidFill>
              <a:srgbClr val="64818D"/>
            </a:solidFill>
            <a:extLst>
              <a:ext uri="{C807C97D-BFC1-408E-A445-0C87EB9F89A2}">
                <ask:lineSketchStyleProps xmlns:ask="http://schemas.microsoft.com/office/drawing/2018/sketchyshapes" xmlns="" sd="154422642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latin typeface="궁서체" panose="02030609000101010101" pitchFamily="17" charset="-127"/>
                <a:ea typeface="궁서체" panose="02030609000101010101" pitchFamily="17" charset="-127"/>
                <a:cs typeface="조선일보명조" panose="02030304000000000000" pitchFamily="18" charset="-127"/>
              </a:rPr>
              <a:t>그렇다면 동전 자판</a:t>
            </a:r>
            <a:r>
              <a:rPr lang="ko-KR" altLang="en-US" sz="2000" dirty="0">
                <a:latin typeface="궁서체" panose="02030609000101010101" pitchFamily="17" charset="-127"/>
                <a:ea typeface="궁서체" panose="02030609000101010101" pitchFamily="17" charset="-127"/>
                <a:cs typeface="조선일보명조" panose="02030304000000000000" pitchFamily="18" charset="-127"/>
              </a:rPr>
              <a:t>기</a:t>
            </a:r>
            <a:r>
              <a:rPr lang="ko-KR" altLang="en-US" sz="2000" dirty="0" smtClean="0">
                <a:latin typeface="궁서체" panose="02030609000101010101" pitchFamily="17" charset="-127"/>
                <a:ea typeface="궁서체" panose="02030609000101010101" pitchFamily="17" charset="-127"/>
                <a:cs typeface="조선일보명조" panose="02030304000000000000" pitchFamily="18" charset="-127"/>
              </a:rPr>
              <a:t>수수료는 얼마일까</a:t>
            </a:r>
            <a:r>
              <a:rPr lang="en-US" altLang="ko-KR" sz="2000" dirty="0" smtClean="0">
                <a:latin typeface="궁서체" panose="02030609000101010101" pitchFamily="17" charset="-127"/>
                <a:ea typeface="궁서체" panose="02030609000101010101" pitchFamily="17" charset="-127"/>
                <a:cs typeface="조선일보명조" panose="02030304000000000000" pitchFamily="18" charset="-127"/>
              </a:rPr>
              <a:t>?</a:t>
            </a:r>
            <a:endParaRPr lang="ko-KR" altLang="en-US" sz="2000" dirty="0">
              <a:latin typeface="궁서체" panose="02030609000101010101" pitchFamily="17" charset="-127"/>
              <a:ea typeface="궁서체" panose="02030609000101010101" pitchFamily="17" charset="-127"/>
              <a:cs typeface="조선일보명조" panose="02030304000000000000" pitchFamily="18" charset="-127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88156">
            <a:off x="6711884" y="1512707"/>
            <a:ext cx="4876800" cy="2800350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  <a:softEdge rad="254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800149" y="2543550"/>
            <a:ext cx="1752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ea typeface="HY바다M" pitchFamily="18" charset="-127"/>
              </a:rPr>
              <a:t>어머 너무 비싸</a:t>
            </a:r>
            <a:endParaRPr lang="ko-KR" altLang="en-US" b="1" dirty="0">
              <a:ea typeface="HY바다M" pitchFamily="18" charset="-127"/>
            </a:endParaRPr>
          </a:p>
        </p:txBody>
      </p:sp>
      <p:pic>
        <p:nvPicPr>
          <p:cNvPr id="5123" name="Picture 3" descr="C:\Users\한승구\Desktop\제목 없음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3801" y="4707763"/>
            <a:ext cx="5688012" cy="1540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C:\Users\한승구\Desktop\KakaoTalk_20200330_17452530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350" y="1384300"/>
            <a:ext cx="4800600" cy="5060950"/>
          </a:xfrm>
          <a:prstGeom prst="rect">
            <a:avLst/>
          </a:prstGeom>
          <a:noFill/>
          <a:effectLst>
            <a:softEdge rad="254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607597" y="41880"/>
            <a:ext cx="31204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solidFill>
                  <a:srgbClr val="64818D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서론</a:t>
            </a:r>
            <a:endParaRPr lang="ko-KR" altLang="en-US" sz="2000" b="1" dirty="0">
              <a:solidFill>
                <a:srgbClr val="64818D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79978" y="77355"/>
            <a:ext cx="22775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- </a:t>
            </a:r>
            <a:r>
              <a:rPr lang="ko-KR" altLang="en-US" sz="1200" dirty="0" smtClean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선정 배경 및 기술현황</a:t>
            </a:r>
            <a:endParaRPr lang="ko-KR" altLang="en-US" sz="1200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58977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Box 49"/>
          <p:cNvSpPr txBox="1"/>
          <p:nvPr/>
        </p:nvSpPr>
        <p:spPr>
          <a:xfrm>
            <a:off x="0" y="0"/>
            <a:ext cx="673735" cy="400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64818D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01</a:t>
            </a:r>
            <a:endParaRPr lang="ko-KR" altLang="en-US" sz="2000" b="1" dirty="0">
              <a:solidFill>
                <a:srgbClr val="64818D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432435" y="88265"/>
            <a:ext cx="45720" cy="307340"/>
          </a:xfrm>
          <a:prstGeom prst="rect">
            <a:avLst/>
          </a:prstGeom>
          <a:solidFill>
            <a:srgbClr val="6481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D060AC2A-B098-4474-8B39-859867369D4F}"/>
              </a:ext>
            </a:extLst>
          </p:cNvPr>
          <p:cNvCxnSpPr>
            <a:cxnSpLocks/>
          </p:cNvCxnSpPr>
          <p:nvPr/>
        </p:nvCxnSpPr>
        <p:spPr>
          <a:xfrm>
            <a:off x="0" y="427990"/>
            <a:ext cx="3295650" cy="0"/>
          </a:xfrm>
          <a:prstGeom prst="line">
            <a:avLst/>
          </a:prstGeom>
          <a:ln w="28575">
            <a:solidFill>
              <a:srgbClr val="64818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07597" y="41880"/>
            <a:ext cx="31204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solidFill>
                  <a:srgbClr val="64818D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서론</a:t>
            </a:r>
            <a:endParaRPr lang="ko-KR" altLang="en-US" sz="2000" b="1" dirty="0">
              <a:solidFill>
                <a:srgbClr val="64818D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695959" y="1338376"/>
            <a:ext cx="10799445" cy="4267200"/>
            <a:chOff x="478155" y="1011382"/>
            <a:chExt cx="10799445" cy="4267200"/>
          </a:xfrm>
        </p:grpSpPr>
        <p:sp>
          <p:nvSpPr>
            <p:cNvPr id="3" name="TextBox 2"/>
            <p:cNvSpPr txBox="1"/>
            <p:nvPr/>
          </p:nvSpPr>
          <p:spPr>
            <a:xfrm>
              <a:off x="5230638" y="1011382"/>
              <a:ext cx="1508414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4400" dirty="0" smtClean="0"/>
                <a:t>결론</a:t>
              </a:r>
              <a:endParaRPr lang="ko-KR" altLang="en-US" sz="4400" dirty="0"/>
            </a:p>
          </p:txBody>
        </p:sp>
        <p:cxnSp>
          <p:nvCxnSpPr>
            <p:cNvPr id="5" name="직선 연결선 4"/>
            <p:cNvCxnSpPr>
              <a:stCxn id="3" idx="3"/>
            </p:cNvCxnSpPr>
            <p:nvPr/>
          </p:nvCxnSpPr>
          <p:spPr>
            <a:xfrm flipV="1">
              <a:off x="6739052" y="1396102"/>
              <a:ext cx="4538548" cy="1"/>
            </a:xfrm>
            <a:prstGeom prst="line">
              <a:avLst/>
            </a:prstGeom>
            <a:ln w="127000">
              <a:solidFill>
                <a:srgbClr val="64818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/>
            <p:cNvCxnSpPr/>
            <p:nvPr/>
          </p:nvCxnSpPr>
          <p:spPr>
            <a:xfrm flipV="1">
              <a:off x="478155" y="1396101"/>
              <a:ext cx="4538548" cy="1"/>
            </a:xfrm>
            <a:prstGeom prst="line">
              <a:avLst/>
            </a:prstGeom>
            <a:ln w="127000">
              <a:solidFill>
                <a:srgbClr val="64818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478155" y="1396103"/>
              <a:ext cx="0" cy="3882479"/>
            </a:xfrm>
            <a:prstGeom prst="line">
              <a:avLst/>
            </a:prstGeom>
            <a:ln w="127000">
              <a:solidFill>
                <a:srgbClr val="64818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/>
            <p:nvPr/>
          </p:nvCxnSpPr>
          <p:spPr>
            <a:xfrm>
              <a:off x="11277600" y="1396103"/>
              <a:ext cx="0" cy="3882479"/>
            </a:xfrm>
            <a:prstGeom prst="line">
              <a:avLst/>
            </a:prstGeom>
            <a:ln w="127000">
              <a:solidFill>
                <a:srgbClr val="64818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/>
            <p:cNvCxnSpPr/>
            <p:nvPr/>
          </p:nvCxnSpPr>
          <p:spPr>
            <a:xfrm>
              <a:off x="478155" y="5278582"/>
              <a:ext cx="10799445" cy="0"/>
            </a:xfrm>
            <a:prstGeom prst="line">
              <a:avLst/>
            </a:prstGeom>
            <a:ln w="127000">
              <a:solidFill>
                <a:srgbClr val="64818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/>
          <p:cNvSpPr txBox="1"/>
          <p:nvPr/>
        </p:nvSpPr>
        <p:spPr>
          <a:xfrm>
            <a:off x="1348549" y="2492537"/>
            <a:ext cx="9708199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일본은 현금 사용량이 높은 나라이기 때문에 소액의 동전들이 남는 경우가 많다</a:t>
            </a:r>
            <a:r>
              <a:rPr lang="en-US" altLang="ko-KR" sz="2000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  <a:p>
            <a:endParaRPr lang="en-US" altLang="ko-KR" sz="20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r>
              <a:rPr lang="ko-KR" altLang="en-US" sz="2000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높은 수수료와</a:t>
            </a:r>
            <a:r>
              <a:rPr lang="en-US" altLang="ko-KR" sz="2000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2000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접근성의 문제로 인해 환전하지 못한 일본 동전들이 많다</a:t>
            </a:r>
            <a:r>
              <a:rPr lang="en-US" altLang="ko-KR" sz="2000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  <a:p>
            <a:endParaRPr lang="en-US" altLang="ko-KR" sz="20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r>
              <a:rPr lang="ko-KR" altLang="en-US" sz="2000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이로 인해 불편을 겪어본 사람들이 상당히 많은 것을 알 수 있다</a:t>
            </a:r>
            <a:r>
              <a:rPr lang="en-US" altLang="ko-KR" sz="2000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  <a:p>
            <a:endParaRPr lang="en-US" altLang="ko-KR" sz="20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r>
              <a:rPr lang="ko-KR" altLang="en-US" sz="2000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따라서 효율적으로 동전을 환전할 수 있는 방안이 필요하다</a:t>
            </a:r>
            <a:r>
              <a:rPr lang="en-US" altLang="ko-KR" sz="2000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1179978" y="77355"/>
            <a:ext cx="22775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- </a:t>
            </a:r>
            <a:r>
              <a:rPr lang="ko-KR" altLang="en-US" sz="1200" dirty="0" smtClean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선정 배경 및 기술현황</a:t>
            </a:r>
            <a:endParaRPr lang="ko-KR" altLang="en-US" sz="1200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988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2141</TotalTime>
  <Pages>30</Pages>
  <Words>1587</Words>
  <Characters>0</Characters>
  <Application>Microsoft Office PowerPoint</Application>
  <DocSecurity>0</DocSecurity>
  <PresentationFormat>와이드스크린</PresentationFormat>
  <Lines>0</Lines>
  <Paragraphs>469</Paragraphs>
  <Slides>42</Slides>
  <Notes>10</Notes>
  <HiddenSlides>0</HiddenSlides>
  <MMClips>0</MMClips>
  <ScaleCrop>false</ScaleCrop>
  <HeadingPairs>
    <vt:vector size="6" baseType="variant">
      <vt:variant>
        <vt:lpstr>사용한 글꼴</vt:lpstr>
      </vt:variant>
      <vt:variant>
        <vt:i4>17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42</vt:i4>
      </vt:variant>
    </vt:vector>
  </HeadingPairs>
  <TitlesOfParts>
    <vt:vector size="60" baseType="lpstr">
      <vt:lpstr>휴먼편지체</vt:lpstr>
      <vt:lpstr>함초롬바탕</vt:lpstr>
      <vt:lpstr>HY헤드라인M</vt:lpstr>
      <vt:lpstr>조선일보명조</vt:lpstr>
      <vt:lpstr>KoPub돋움체 Light</vt:lpstr>
      <vt:lpstr>맑은 고딕</vt:lpstr>
      <vt:lpstr>HY바다M</vt:lpstr>
      <vt:lpstr>Wingdings</vt:lpstr>
      <vt:lpstr>휴먼엑스포</vt:lpstr>
      <vt:lpstr>KoPub돋움체 Bold</vt:lpstr>
      <vt:lpstr>HY목각파임B</vt:lpstr>
      <vt:lpstr>HY견고딕</vt:lpstr>
      <vt:lpstr>궁서체</vt:lpstr>
      <vt:lpstr>KoPub돋움체 Medium</vt:lpstr>
      <vt:lpstr>Arial</vt:lpstr>
      <vt:lpstr>HY그래픽M</vt:lpstr>
      <vt:lpstr>DX몽블랑라운드ExB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크레벅스</dc:creator>
  <cp:lastModifiedBy>sung ha kim</cp:lastModifiedBy>
  <cp:revision>250</cp:revision>
  <dcterms:modified xsi:type="dcterms:W3CDTF">2020-04-02T15:40:43Z</dcterms:modified>
</cp:coreProperties>
</file>